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32"/>
  </p:notesMasterIdLst>
  <p:sldIdLst>
    <p:sldId id="256" r:id="rId2"/>
    <p:sldId id="272" r:id="rId3"/>
    <p:sldId id="273" r:id="rId4"/>
    <p:sldId id="261" r:id="rId5"/>
    <p:sldId id="289" r:id="rId6"/>
    <p:sldId id="267" r:id="rId7"/>
    <p:sldId id="262" r:id="rId8"/>
    <p:sldId id="269" r:id="rId9"/>
    <p:sldId id="274" r:id="rId10"/>
    <p:sldId id="268" r:id="rId11"/>
    <p:sldId id="263" r:id="rId12"/>
    <p:sldId id="265" r:id="rId13"/>
    <p:sldId id="283" r:id="rId14"/>
    <p:sldId id="279" r:id="rId15"/>
    <p:sldId id="257" r:id="rId16"/>
    <p:sldId id="264" r:id="rId17"/>
    <p:sldId id="284" r:id="rId18"/>
    <p:sldId id="275" r:id="rId19"/>
    <p:sldId id="286" r:id="rId20"/>
    <p:sldId id="276" r:id="rId21"/>
    <p:sldId id="285" r:id="rId22"/>
    <p:sldId id="287" r:id="rId23"/>
    <p:sldId id="260" r:id="rId24"/>
    <p:sldId id="266" r:id="rId25"/>
    <p:sldId id="280" r:id="rId26"/>
    <p:sldId id="282" r:id="rId27"/>
    <p:sldId id="288" r:id="rId28"/>
    <p:sldId id="271" r:id="rId29"/>
    <p:sldId id="290"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6019" autoAdjust="0"/>
  </p:normalViewPr>
  <p:slideViewPr>
    <p:cSldViewPr snapToGrid="0">
      <p:cViewPr varScale="1">
        <p:scale>
          <a:sx n="25" d="100"/>
          <a:sy n="25" d="100"/>
        </p:scale>
        <p:origin x="-2792" y="-104"/>
      </p:cViewPr>
      <p:guideLst>
        <p:guide orient="horz" pos="2160"/>
        <p:guide pos="3840"/>
      </p:guideLst>
    </p:cSldViewPr>
  </p:slideViewPr>
  <p:notesTextViewPr>
    <p:cViewPr>
      <p:scale>
        <a:sx n="1" d="1"/>
        <a:sy n="1" d="1"/>
      </p:scale>
      <p:origin x="0" y="0"/>
    </p:cViewPr>
  </p:notesTextViewPr>
  <p:sorterViewPr>
    <p:cViewPr>
      <p:scale>
        <a:sx n="66" d="100"/>
        <a:sy n="66" d="100"/>
      </p:scale>
      <p:origin x="0" y="2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7274C-CAAD-49CF-8460-94E8A5680B0F}" type="datetimeFigureOut">
              <a:rPr lang="en-US"/>
              <a:t>2015-10-28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7CEED-E9A7-423F-8621-74AF7C3EE0B1}" type="slidenum">
              <a:rPr lang="en-US"/>
              <a:t>‹#›</a:t>
            </a:fld>
            <a:endParaRPr lang="en-US"/>
          </a:p>
        </p:txBody>
      </p:sp>
    </p:spTree>
    <p:extLst>
      <p:ext uri="{BB962C8B-B14F-4D97-AF65-F5344CB8AC3E}">
        <p14:creationId xmlns:p14="http://schemas.microsoft.com/office/powerpoint/2010/main" val="334970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87CEED-E9A7-423F-8621-74AF7C3EE0B1}" type="slidenum">
              <a:rPr lang="en-US"/>
              <a:t>1</a:t>
            </a:fld>
            <a:endParaRPr lang="en-US"/>
          </a:p>
        </p:txBody>
      </p:sp>
    </p:spTree>
    <p:extLst>
      <p:ext uri="{BB962C8B-B14F-4D97-AF65-F5344CB8AC3E}">
        <p14:creationId xmlns:p14="http://schemas.microsoft.com/office/powerpoint/2010/main" val="322681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(SP)</a:t>
            </a:r>
          </a:p>
          <a:p>
            <a:r>
              <a:rPr lang="en-US" dirty="0" smtClean="0"/>
              <a:t>Signs of depression</a:t>
            </a:r>
            <a:r>
              <a:rPr lang="en-US" baseline="0" dirty="0" smtClean="0"/>
              <a:t> can be expressed differently in different age groups. </a:t>
            </a:r>
          </a:p>
          <a:p>
            <a:endParaRPr lang="en-US" baseline="0" dirty="0" smtClean="0"/>
          </a:p>
          <a:p>
            <a:r>
              <a:rPr lang="en-US" b="1" baseline="0" dirty="0" smtClean="0"/>
              <a:t>Sulk</a:t>
            </a:r>
            <a:r>
              <a:rPr lang="en-US" baseline="0" dirty="0" smtClean="0"/>
              <a:t>– complain about everything, lose interest in former hobbies (ex. Complain about social activities they once enjoyed) </a:t>
            </a:r>
          </a:p>
          <a:p>
            <a:r>
              <a:rPr lang="en-US" b="1" baseline="0" dirty="0" smtClean="0"/>
              <a:t>Getting trouble at school</a:t>
            </a:r>
            <a:r>
              <a:rPr lang="en-US" baseline="0" dirty="0" smtClean="0"/>
              <a:t>– child engages in reckless behavior, pushing buttons, engaging in risky behavior (ex. Substance abuse) </a:t>
            </a:r>
          </a:p>
          <a:p>
            <a:r>
              <a:rPr lang="en-US" b="1" baseline="0" dirty="0" smtClean="0"/>
              <a:t>Be negative or irritable</a:t>
            </a:r>
            <a:r>
              <a:rPr lang="en-US" baseline="0" dirty="0" smtClean="0"/>
              <a:t>– child may be short tempered, get angry a lot faster, or aggressive “everything and everyone gets on their nerves” </a:t>
            </a:r>
          </a:p>
          <a:p>
            <a:r>
              <a:rPr lang="en-US" b="1" baseline="0" dirty="0" smtClean="0"/>
              <a:t>Feel misunderstood</a:t>
            </a:r>
            <a:r>
              <a:rPr lang="en-US" baseline="0" dirty="0" smtClean="0"/>
              <a:t>– “nothing will ever get better, no one understands me, there is nothing anyone can do to improve my situation” </a:t>
            </a:r>
          </a:p>
          <a:p>
            <a:endParaRPr lang="en-US" baseline="0" dirty="0" smtClean="0"/>
          </a:p>
          <a:p>
            <a:r>
              <a:rPr lang="en-US" baseline="0" dirty="0" smtClean="0"/>
              <a:t>These symptoms are seen in most children and adolescents. However, we have to keep in mind that these symptoms happen a lot more frequently, are a lot more severe, and happen more often in </a:t>
            </a:r>
            <a:r>
              <a:rPr lang="en-US" baseline="0" smtClean="0"/>
              <a:t>children/adolescents </a:t>
            </a:r>
            <a:r>
              <a:rPr lang="en-US" baseline="0" dirty="0" smtClean="0"/>
              <a:t>with MDD </a:t>
            </a:r>
          </a:p>
          <a:p>
            <a:r>
              <a:rPr lang="en-US" baseline="0" dirty="0" smtClean="0"/>
              <a:t>-- frequent</a:t>
            </a:r>
          </a:p>
          <a:p>
            <a:r>
              <a:rPr lang="en-US" baseline="0" dirty="0" smtClean="0"/>
              <a:t>-severity</a:t>
            </a:r>
          </a:p>
          <a:p>
            <a:r>
              <a:rPr lang="en-US" baseline="0" dirty="0" smtClean="0"/>
              <a:t>-duration </a:t>
            </a:r>
          </a:p>
          <a:p>
            <a:endParaRPr lang="en-US" baseline="0" dirty="0" smtClean="0"/>
          </a:p>
        </p:txBody>
      </p:sp>
      <p:sp>
        <p:nvSpPr>
          <p:cNvPr id="4" name="Slide Number Placeholder 3"/>
          <p:cNvSpPr>
            <a:spLocks noGrp="1"/>
          </p:cNvSpPr>
          <p:nvPr>
            <p:ph type="sldNum" sz="quarter" idx="10"/>
          </p:nvPr>
        </p:nvSpPr>
        <p:spPr/>
        <p:txBody>
          <a:bodyPr/>
          <a:lstStyle/>
          <a:p>
            <a:fld id="{3C87CEED-E9A7-423F-8621-74AF7C3EE0B1}" type="slidenum">
              <a:rPr lang="en-US"/>
              <a:t>10</a:t>
            </a:fld>
            <a:endParaRPr lang="en-US"/>
          </a:p>
        </p:txBody>
      </p:sp>
    </p:spTree>
    <p:extLst>
      <p:ext uri="{BB962C8B-B14F-4D97-AF65-F5344CB8AC3E}">
        <p14:creationId xmlns:p14="http://schemas.microsoft.com/office/powerpoint/2010/main" val="82503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diagnostic code for major depressive disorder is based on whether it is a single or recurrent episode, current severity, presence of psychotic features, and remission status.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dirty="0" smtClean="0">
                <a:solidFill>
                  <a:schemeClr val="tx1"/>
                </a:solidFill>
                <a:effectLst/>
                <a:latin typeface="+mn-lt"/>
                <a:ea typeface="+mn-ea"/>
                <a:cs typeface="+mn-cs"/>
              </a:rPr>
              <a:t>Severity </a:t>
            </a:r>
            <a:endParaRPr lang="en-US" baseline="0" dirty="0" smtClean="0"/>
          </a:p>
          <a:p>
            <a:r>
              <a:rPr lang="en-US" baseline="0" dirty="0" smtClean="0"/>
              <a:t>Mild</a:t>
            </a:r>
            <a:r>
              <a:rPr lang="en-US" baseline="0" dirty="0" smtClean="0">
                <a:sym typeface="Wingdings"/>
              </a:rPr>
              <a:t> few, if any, symptoms in excess of those required to make the diagnosis are present, the intensity of the symptoms is distressing but manageable, and the symptoms result in minor impairment in social or occupational functioning </a:t>
            </a:r>
          </a:p>
          <a:p>
            <a:endParaRPr lang="en-US" baseline="0" dirty="0" smtClean="0">
              <a:sym typeface="Wingdings"/>
            </a:endParaRPr>
          </a:p>
          <a:p>
            <a:r>
              <a:rPr lang="en-US" baseline="0" dirty="0" smtClean="0">
                <a:sym typeface="Wingdings"/>
              </a:rPr>
              <a:t>Severe the number of symptoms is substantially in excess of that required to make the diagnosis, the intensity of the symptoms is seriously distressing and unmanageable, and the symptoms markedly interfere with social and occupational functioning. </a:t>
            </a:r>
          </a:p>
          <a:p>
            <a:r>
              <a:rPr lang="en-US" baseline="0" dirty="0" smtClean="0">
                <a:sym typeface="Wingdings"/>
              </a:rPr>
              <a:t> </a:t>
            </a:r>
          </a:p>
          <a:p>
            <a:r>
              <a:rPr lang="en-US" baseline="0" dirty="0" smtClean="0">
                <a:sym typeface="Wingdings"/>
              </a:rPr>
              <a:t>Moderate number of symptoms, intensity of symptoms, and level of impairment is in-between mild and severe.</a:t>
            </a:r>
          </a:p>
          <a:p>
            <a:endParaRPr lang="en-US" baseline="0" dirty="0" smtClean="0">
              <a:sym typeface="Wingdings"/>
            </a:endParaRPr>
          </a:p>
          <a:p>
            <a:r>
              <a:rPr lang="en-US" b="1" u="sng" baseline="0" dirty="0" smtClean="0">
                <a:sym typeface="Wingdings"/>
              </a:rPr>
              <a:t>Psychotic features  </a:t>
            </a:r>
          </a:p>
          <a:p>
            <a:pPr marL="171450" indent="-171450">
              <a:buFont typeface="Wingdings" charset="0"/>
              <a:buChar char="à"/>
            </a:pPr>
            <a:r>
              <a:rPr lang="en-US" b="0" u="none" dirty="0" smtClean="0">
                <a:sym typeface="Wingdings"/>
              </a:rPr>
              <a:t>This is if</a:t>
            </a:r>
            <a:r>
              <a:rPr lang="en-US" b="0" u="none" baseline="0" dirty="0" smtClean="0">
                <a:sym typeface="Wingdings"/>
              </a:rPr>
              <a:t> delusions and/or hallucinations are present (typically auditory). Most commonly, the content of the delusions or hallucinations is consistent with the depressive themes. Such mood congruent psychotic features include delusions of guilt (e.g., of being </a:t>
            </a:r>
          </a:p>
          <a:p>
            <a:pPr marL="0" indent="0">
              <a:buFont typeface="Wingdings" charset="0"/>
              <a:buNone/>
            </a:pPr>
            <a:r>
              <a:rPr lang="en-US" b="1" u="sng" baseline="0" dirty="0" smtClean="0">
                <a:sym typeface="Wingdings"/>
              </a:rPr>
              <a:t>Remission specifiers  </a:t>
            </a:r>
          </a:p>
          <a:p>
            <a:pPr marL="171450" marR="0" indent="-171450" algn="l" defTabSz="914400" rtl="0" eaLnBrk="1" fontAlgn="auto" latinLnBrk="0" hangingPunct="1">
              <a:lnSpc>
                <a:spcPct val="100000"/>
              </a:lnSpc>
              <a:spcBef>
                <a:spcPts val="0"/>
              </a:spcBef>
              <a:spcAft>
                <a:spcPts val="0"/>
              </a:spcAft>
              <a:buClrTx/>
              <a:buSzTx/>
              <a:buFont typeface="Wingdings" charset="0"/>
              <a:buChar char="à"/>
              <a:tabLst/>
              <a:defRPr/>
            </a:pPr>
            <a:r>
              <a:rPr lang="en-US" b="0" u="none" baseline="0" dirty="0" smtClean="0">
                <a:sym typeface="Wingdings"/>
              </a:rPr>
              <a:t>Full remission requires a period of at least 2 months in which there are no significant symptoms of depression. There are two ways for the episode to be in Partial Remission: 1) some symptoms of a Major Depressive Episode are still present, but full criteria are no longer met; 2) there are no longer any significant symptoms of a Major Depressive Episode, but the period of remission has been has been less than 2 months. This</a:t>
            </a:r>
            <a:r>
              <a:rPr lang="en-US" sz="1200" kern="1200" dirty="0" smtClean="0">
                <a:solidFill>
                  <a:schemeClr val="tx1"/>
                </a:solidFill>
                <a:effectLst/>
                <a:latin typeface="+mn-lt"/>
                <a:ea typeface="+mn-ea"/>
                <a:cs typeface="+mn-cs"/>
              </a:rPr>
              <a:t> category can still be used if the patient is receiving treatment to reduce the risk of further episodes. It will be based on the provider’s clinical determination and documentation. </a:t>
            </a:r>
            <a:endParaRPr lang="en-US" dirty="0" smtClean="0"/>
          </a:p>
          <a:p>
            <a:pPr marL="171450" indent="-171450">
              <a:buFont typeface="Wingdings" charset="0"/>
              <a:buChar char="à"/>
            </a:pPr>
            <a:endParaRPr lang="en-US" b="0" u="none" baseline="0" dirty="0" smtClean="0">
              <a:sym typeface="Wingdings"/>
            </a:endParaRPr>
          </a:p>
          <a:p>
            <a:pPr marL="0" indent="0">
              <a:buFont typeface="Wingdings" charset="0"/>
              <a:buNone/>
            </a:pPr>
            <a:r>
              <a:rPr lang="en-US" b="1" u="sng" baseline="0" dirty="0" smtClean="0">
                <a:sym typeface="Wingdings"/>
              </a:rPr>
              <a:t>Other </a:t>
            </a:r>
            <a:r>
              <a:rPr lang="en-US" b="1" u="sng" baseline="0" dirty="0" err="1" smtClean="0">
                <a:sym typeface="Wingdings"/>
              </a:rPr>
              <a:t>Specifiers</a:t>
            </a:r>
            <a:r>
              <a:rPr lang="en-US" b="1" u="sng" baseline="0" dirty="0" smtClean="0">
                <a:sym typeface="Wingdings"/>
              </a:rPr>
              <a:t> such as: </a:t>
            </a:r>
          </a:p>
          <a:p>
            <a:pPr marL="171450" indent="-171450">
              <a:buFont typeface="Wingdings" charset="0"/>
              <a:buChar char="à"/>
            </a:pPr>
            <a:r>
              <a:rPr lang="en-US" b="1" u="none" baseline="0" dirty="0" smtClean="0">
                <a:sym typeface="Wingdings"/>
              </a:rPr>
              <a:t>With anxious distress- which is experiencing at least 2 symptoms during the current or most recent mood episode. Symptoms include (1) feeling keyed up or tense, (2) feeling unusually restless, (3) difficulty concentrating because of worry, (4) fear that something awful may happen, (5) feeling that you might lose control of him/herself.  These </a:t>
            </a:r>
            <a:r>
              <a:rPr lang="en-US" b="1" u="none" baseline="0" dirty="0" err="1" smtClean="0">
                <a:sym typeface="Wingdings"/>
              </a:rPr>
              <a:t>specifiers</a:t>
            </a:r>
            <a:r>
              <a:rPr lang="en-US" b="1" u="none" baseline="0" dirty="0" smtClean="0">
                <a:sym typeface="Wingdings"/>
              </a:rPr>
              <a:t> range in severity as well. Mild= 2 symptoms, moderate= 3 symptoms, severe = 4 or 5 symptoms </a:t>
            </a:r>
          </a:p>
          <a:p>
            <a:pPr marL="171450" indent="-171450">
              <a:buFont typeface="Wingdings" charset="0"/>
              <a:buChar char="à"/>
            </a:pPr>
            <a:r>
              <a:rPr lang="en-US" b="0" u="none" baseline="0" dirty="0" smtClean="0">
                <a:sym typeface="Wingdings"/>
              </a:rPr>
              <a:t>with mixed features, </a:t>
            </a:r>
          </a:p>
          <a:p>
            <a:pPr marL="171450" indent="-171450">
              <a:buFont typeface="Wingdings" charset="0"/>
              <a:buChar char="à"/>
            </a:pPr>
            <a:r>
              <a:rPr lang="en-US" b="1" u="none" baseline="0" dirty="0" smtClean="0">
                <a:sym typeface="Wingdings"/>
              </a:rPr>
              <a:t>with melancholic features the </a:t>
            </a:r>
            <a:r>
              <a:rPr lang="en-US" b="1" u="none" baseline="0" dirty="0" err="1" smtClean="0">
                <a:sym typeface="Wingdings"/>
              </a:rPr>
              <a:t>specifier</a:t>
            </a:r>
            <a:r>
              <a:rPr lang="en-US" b="1" u="none" baseline="0" dirty="0" smtClean="0">
                <a:sym typeface="Wingdings"/>
              </a:rPr>
              <a:t> with “melancholic features” is applied when an individual is at the depths of a depressive episode. In this state, there is almost no access of capacity for feelings of pleasure. A helpful guideline for determining whether a child or </a:t>
            </a:r>
            <a:r>
              <a:rPr lang="en-US" b="1" u="none" baseline="0" dirty="0" err="1" smtClean="0">
                <a:sym typeface="Wingdings"/>
              </a:rPr>
              <a:t>adolecent</a:t>
            </a:r>
            <a:r>
              <a:rPr lang="en-US" b="1" u="none" baseline="0" dirty="0" smtClean="0">
                <a:sym typeface="Wingdings"/>
              </a:rPr>
              <a:t> is in a melancholic state is when they are unable to react emotionally in a way that is expected given the event. Either the mood does not brighten at all, or it brightens only slightly (ex. Up to 20%-40% of normal for only minutes at a time). Individuals exhibit a slower rate and energy level for responding to events. More likely to occur in severe major depressive episodes and occur in those with psychotic features. </a:t>
            </a:r>
          </a:p>
          <a:p>
            <a:pPr marL="171450" indent="-171450">
              <a:buFont typeface="Wingdings" charset="0"/>
              <a:buChar char="à"/>
            </a:pPr>
            <a:r>
              <a:rPr lang="en-US" b="0" u="none" baseline="0" dirty="0" smtClean="0">
                <a:sym typeface="Wingdings"/>
              </a:rPr>
              <a:t> with atypical features</a:t>
            </a:r>
          </a:p>
          <a:p>
            <a:pPr marL="171450" indent="-171450">
              <a:buFont typeface="Wingdings" charset="0"/>
              <a:buChar char="à"/>
            </a:pPr>
            <a:r>
              <a:rPr lang="en-US" b="0" u="none" baseline="0" dirty="0" smtClean="0">
                <a:sym typeface="Wingdings"/>
              </a:rPr>
              <a:t>Mood congruent psychotic features</a:t>
            </a:r>
          </a:p>
          <a:p>
            <a:pPr marL="171450" indent="-171450">
              <a:buFont typeface="Wingdings" charset="0"/>
              <a:buChar char="à"/>
            </a:pPr>
            <a:r>
              <a:rPr lang="en-US" b="0" u="none" baseline="0" dirty="0" smtClean="0">
                <a:sym typeface="Wingdings"/>
              </a:rPr>
              <a:t>Mood- incongruent psychotic features </a:t>
            </a:r>
          </a:p>
          <a:p>
            <a:pPr marL="171450" indent="-171450">
              <a:buFont typeface="Wingdings" charset="0"/>
              <a:buChar char="à"/>
            </a:pPr>
            <a:r>
              <a:rPr lang="en-US" b="0" u="none" baseline="0" dirty="0" smtClean="0">
                <a:sym typeface="Wingdings"/>
              </a:rPr>
              <a:t>With catatonia</a:t>
            </a:r>
          </a:p>
          <a:p>
            <a:pPr marL="171450" indent="-171450">
              <a:buFont typeface="Wingdings" charset="0"/>
              <a:buChar char="à"/>
            </a:pPr>
            <a:r>
              <a:rPr lang="en-US" b="0" u="none" baseline="0" dirty="0" smtClean="0">
                <a:sym typeface="Wingdings"/>
              </a:rPr>
              <a:t>With season pattern </a:t>
            </a:r>
          </a:p>
        </p:txBody>
      </p:sp>
      <p:sp>
        <p:nvSpPr>
          <p:cNvPr id="4" name="Slide Number Placeholder 3"/>
          <p:cNvSpPr>
            <a:spLocks noGrp="1"/>
          </p:cNvSpPr>
          <p:nvPr>
            <p:ph type="sldNum" sz="quarter" idx="10"/>
          </p:nvPr>
        </p:nvSpPr>
        <p:spPr/>
        <p:txBody>
          <a:bodyPr/>
          <a:lstStyle/>
          <a:p>
            <a:fld id="{3C87CEED-E9A7-423F-8621-74AF7C3EE0B1}" type="slidenum">
              <a:rPr lang="en-US"/>
              <a:t>11</a:t>
            </a:fld>
            <a:endParaRPr lang="en-US"/>
          </a:p>
        </p:txBody>
      </p:sp>
    </p:spTree>
    <p:extLst>
      <p:ext uri="{BB962C8B-B14F-4D97-AF65-F5344CB8AC3E}">
        <p14:creationId xmlns:p14="http://schemas.microsoft.com/office/powerpoint/2010/main" val="115349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AC - If symptoms of depression in your child have lasted for longer than 6 weeks it is recommended to schedule an appointment with your family doctor and also with a mental health professional. The doctor can help rule out any physical symptoms which may be affecting the </a:t>
            </a:r>
            <a:r>
              <a:rPr lang="en-US" dirty="0" err="1">
                <a:latin typeface="Calibri"/>
              </a:rPr>
              <a:t>childs</a:t>
            </a:r>
            <a:r>
              <a:rPr lang="en-US" dirty="0">
                <a:latin typeface="Calibri"/>
              </a:rPr>
              <a:t> </a:t>
            </a:r>
            <a:r>
              <a:rPr lang="en-US" dirty="0" err="1">
                <a:latin typeface="Calibri"/>
              </a:rPr>
              <a:t>behaviour</a:t>
            </a:r>
            <a:r>
              <a:rPr lang="en-US" dirty="0">
                <a:latin typeface="Calibri"/>
              </a:rPr>
              <a:t>.  The psychologist will perform a mental health evaluation on the child which includes interviews with the child and the parents/caregivers.  The psychologist might also ask for teachers, friends and classmates which are useful in showing consistency among the symptoms and </a:t>
            </a:r>
            <a:r>
              <a:rPr lang="en-US" dirty="0" err="1">
                <a:latin typeface="Calibri"/>
              </a:rPr>
              <a:t>behaviours</a:t>
            </a:r>
            <a:r>
              <a:rPr lang="en-US" dirty="0">
                <a:latin typeface="Calibri"/>
              </a:rPr>
              <a:t>.  Although there are no specific tests - medical or psychological - that can diagnosis depression, using questionnaires and rating scales along with the mental health evaluation can help to accurately diagnose depression in children. </a:t>
            </a:r>
          </a:p>
          <a:p>
            <a:r>
              <a:rPr lang="en-US" dirty="0">
                <a:latin typeface="Calibri"/>
              </a:rPr>
              <a:t>One rating scale often used is the Children's Depression Rating Scale.  It is a 16 item measure used to determine the severity of depression in children aged 6 - 12 years. The rating scales are based on responses from parents, teacher and child. </a:t>
            </a:r>
          </a:p>
        </p:txBody>
      </p:sp>
      <p:sp>
        <p:nvSpPr>
          <p:cNvPr id="4" name="Slide Number Placeholder 3"/>
          <p:cNvSpPr>
            <a:spLocks noGrp="1"/>
          </p:cNvSpPr>
          <p:nvPr>
            <p:ph type="sldNum" sz="quarter" idx="10"/>
          </p:nvPr>
        </p:nvSpPr>
        <p:spPr/>
        <p:txBody>
          <a:bodyPr/>
          <a:lstStyle/>
          <a:p>
            <a:fld id="{3C87CEED-E9A7-423F-8621-74AF7C3EE0B1}" type="slidenum">
              <a:rPr lang="en-US"/>
              <a:t>12</a:t>
            </a:fld>
            <a:endParaRPr lang="en-US"/>
          </a:p>
        </p:txBody>
      </p:sp>
    </p:spTree>
    <p:extLst>
      <p:ext uri="{BB962C8B-B14F-4D97-AF65-F5344CB8AC3E}">
        <p14:creationId xmlns:p14="http://schemas.microsoft.com/office/powerpoint/2010/main" val="41286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 Here is an example of a question asked on the Children's Depression Rating Scale.</a:t>
            </a:r>
          </a:p>
          <a:p>
            <a:endParaRPr lang="en-US">
              <a:latin typeface="Calibri"/>
            </a:endParaRPr>
          </a:p>
          <a:p>
            <a:r>
              <a:rPr lang="en-US" sz="1000" b="1" i="1">
                <a:latin typeface="TimesNewRomanPS"/>
              </a:rPr>
              <a:t>Source: </a:t>
            </a:r>
            <a:r>
              <a:rPr lang="en-US" sz="1000" i="1">
                <a:latin typeface="TimesNewRomanPS"/>
              </a:rPr>
              <a:t>Trends in Evidence-Based Neuropsychiatry, January/February 2003 </a:t>
            </a:r>
          </a:p>
        </p:txBody>
      </p:sp>
      <p:sp>
        <p:nvSpPr>
          <p:cNvPr id="4" name="Slide Number Placeholder 3"/>
          <p:cNvSpPr>
            <a:spLocks noGrp="1"/>
          </p:cNvSpPr>
          <p:nvPr>
            <p:ph type="sldNum" sz="quarter" idx="10"/>
          </p:nvPr>
        </p:nvSpPr>
        <p:spPr/>
        <p:txBody>
          <a:bodyPr/>
          <a:lstStyle/>
          <a:p>
            <a:fld id="{3C87CEED-E9A7-423F-8621-74AF7C3EE0B1}" type="slidenum">
              <a:rPr lang="en-US"/>
              <a:t>13</a:t>
            </a:fld>
            <a:endParaRPr lang="en-US"/>
          </a:p>
        </p:txBody>
      </p:sp>
    </p:spTree>
    <p:extLst>
      <p:ext uri="{BB962C8B-B14F-4D97-AF65-F5344CB8AC3E}">
        <p14:creationId xmlns:p14="http://schemas.microsoft.com/office/powerpoint/2010/main" val="248551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 Who do you think is at greatest risk for developing depression? You can type it in the discussion box. </a:t>
            </a:r>
          </a:p>
        </p:txBody>
      </p:sp>
      <p:sp>
        <p:nvSpPr>
          <p:cNvPr id="4" name="Slide Number Placeholder 3"/>
          <p:cNvSpPr>
            <a:spLocks noGrp="1"/>
          </p:cNvSpPr>
          <p:nvPr>
            <p:ph type="sldNum" sz="quarter" idx="10"/>
          </p:nvPr>
        </p:nvSpPr>
        <p:spPr/>
        <p:txBody>
          <a:bodyPr/>
          <a:lstStyle/>
          <a:p>
            <a:fld id="{3C87CEED-E9A7-423F-8621-74AF7C3EE0B1}" type="slidenum">
              <a:rPr lang="en-US"/>
              <a:t>14</a:t>
            </a:fld>
            <a:endParaRPr lang="en-US"/>
          </a:p>
        </p:txBody>
      </p:sp>
    </p:spTree>
    <p:extLst>
      <p:ext uri="{BB962C8B-B14F-4D97-AF65-F5344CB8AC3E}">
        <p14:creationId xmlns:p14="http://schemas.microsoft.com/office/powerpoint/2010/main" val="32129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 All these factors can increase the risk of a child developing depression.   </a:t>
            </a:r>
          </a:p>
          <a:p>
            <a:r>
              <a:rPr lang="en-US">
                <a:latin typeface="Calibri"/>
              </a:rPr>
              <a:t>1. Family members - having relatives with depression increases the possibility of a child within that same family developing depression </a:t>
            </a:r>
          </a:p>
          <a:p>
            <a:r>
              <a:rPr lang="en-US">
                <a:latin typeface="Calibri"/>
              </a:rPr>
              <a:t>2. Not necessarily related directly to children, but woman are more likely to develop depression than men.</a:t>
            </a:r>
          </a:p>
          <a:p>
            <a:r>
              <a:rPr lang="en-US">
                <a:latin typeface="Calibri"/>
              </a:rPr>
              <a:t>3.  Having traumatic experiences as a child such as abuse or neglect is more likely to trigger depression. </a:t>
            </a:r>
          </a:p>
          <a:p>
            <a:r>
              <a:rPr lang="en-US">
                <a:latin typeface="Calibri"/>
              </a:rPr>
              <a:t>4. Other stressful life events within the family such as substance abuse, divorce, etc can also contribute to an early onset of depression in children</a:t>
            </a:r>
          </a:p>
          <a:p>
            <a:r>
              <a:rPr lang="en-US">
                <a:latin typeface="Calibri"/>
              </a:rPr>
              <a:t>5.  A child who has few friendships</a:t>
            </a:r>
          </a:p>
          <a:p>
            <a:r>
              <a:rPr lang="en-US">
                <a:latin typeface="Calibri"/>
              </a:rPr>
              <a:t>6.  A child who has a mental disorder or other serious illness is also at increased risk for developing depression </a:t>
            </a:r>
          </a:p>
          <a:p>
            <a:r>
              <a:rPr lang="en-US">
                <a:latin typeface="Calibri"/>
              </a:rPr>
              <a:t>7.  Other environmental factors can also contribute, such as abusing drugs and alcohol, struggles in school, negative home life, loss of a loved one, lack of support from family, etc.  </a:t>
            </a:r>
          </a:p>
        </p:txBody>
      </p:sp>
      <p:sp>
        <p:nvSpPr>
          <p:cNvPr id="4" name="Slide Number Placeholder 3"/>
          <p:cNvSpPr>
            <a:spLocks noGrp="1"/>
          </p:cNvSpPr>
          <p:nvPr>
            <p:ph type="sldNum" sz="quarter" idx="10"/>
          </p:nvPr>
        </p:nvSpPr>
        <p:spPr/>
        <p:txBody>
          <a:bodyPr/>
          <a:lstStyle/>
          <a:p>
            <a:fld id="{3C87CEED-E9A7-423F-8621-74AF7C3EE0B1}" type="slidenum">
              <a:rPr lang="en-US"/>
              <a:t>15</a:t>
            </a:fld>
            <a:endParaRPr lang="en-US"/>
          </a:p>
        </p:txBody>
      </p:sp>
    </p:spTree>
    <p:extLst>
      <p:ext uri="{BB962C8B-B14F-4D97-AF65-F5344CB8AC3E}">
        <p14:creationId xmlns:p14="http://schemas.microsoft.com/office/powerpoint/2010/main" val="201489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a:t>
            </a:r>
          </a:p>
          <a:p>
            <a:r>
              <a:rPr lang="en-US">
                <a:latin typeface="Calibri"/>
              </a:rPr>
              <a:t>It is estimated that 10-20% of Canadian youth are affected by a mental illness or disorder.</a:t>
            </a:r>
          </a:p>
          <a:p>
            <a:r>
              <a:rPr lang="en-US">
                <a:latin typeface="Calibri"/>
              </a:rPr>
              <a:t>When specifically talking about depression, research indicates that depression onset is occurring earlier in life today than in past decades.</a:t>
            </a:r>
          </a:p>
          <a:p>
            <a:r>
              <a:rPr lang="en-US" smtClean="0">
                <a:latin typeface="Calibri"/>
              </a:rPr>
              <a:t>Today, </a:t>
            </a:r>
            <a:r>
              <a:rPr lang="en-US">
                <a:latin typeface="Calibri"/>
              </a:rPr>
              <a:t>5% of males and 12% of females aged 12-19 have experienced a major depressive episode.</a:t>
            </a:r>
          </a:p>
          <a:p>
            <a:r>
              <a:rPr lang="en-US">
                <a:latin typeface="Calibri"/>
              </a:rPr>
              <a:t>It is estimated that over 3 million Canadian youth are at risk for developing depression. </a:t>
            </a:r>
          </a:p>
        </p:txBody>
      </p:sp>
      <p:sp>
        <p:nvSpPr>
          <p:cNvPr id="4" name="Slide Number Placeholder 3"/>
          <p:cNvSpPr>
            <a:spLocks noGrp="1"/>
          </p:cNvSpPr>
          <p:nvPr>
            <p:ph type="sldNum" sz="quarter" idx="10"/>
          </p:nvPr>
        </p:nvSpPr>
        <p:spPr/>
        <p:txBody>
          <a:bodyPr/>
          <a:lstStyle/>
          <a:p>
            <a:fld id="{3C87CEED-E9A7-423F-8621-74AF7C3EE0B1}" type="slidenum">
              <a:rPr lang="en-US"/>
              <a:t>16</a:t>
            </a:fld>
            <a:endParaRPr lang="en-US"/>
          </a:p>
        </p:txBody>
      </p:sp>
    </p:spTree>
    <p:extLst>
      <p:ext uri="{BB962C8B-B14F-4D97-AF65-F5344CB8AC3E}">
        <p14:creationId xmlns:p14="http://schemas.microsoft.com/office/powerpoint/2010/main" val="180193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This model represents the different causes or the etiological influences on depression. It starts with the genetic and environmental vulnerabilities that the child faces from birth. Early adverse experiences could be things like trauma, abuse but are more often problems of family instability. And then genetic factors relate to the heritability of depression and the research is suggesting that there are genetic mechanisms resulting in biological cognitive, emotional and interpersonal vulnerabilities to depression. </a:t>
            </a:r>
          </a:p>
        </p:txBody>
      </p:sp>
      <p:sp>
        <p:nvSpPr>
          <p:cNvPr id="4" name="Slide Number Placeholder 3"/>
          <p:cNvSpPr>
            <a:spLocks noGrp="1"/>
          </p:cNvSpPr>
          <p:nvPr>
            <p:ph type="sldNum" sz="quarter" idx="10"/>
          </p:nvPr>
        </p:nvSpPr>
        <p:spPr/>
        <p:txBody>
          <a:bodyPr/>
          <a:lstStyle/>
          <a:p>
            <a:fld id="{3C87CEED-E9A7-423F-8621-74AF7C3EE0B1}" type="slidenum">
              <a:rPr lang="en-US"/>
              <a:t>17</a:t>
            </a:fld>
            <a:endParaRPr lang="en-US"/>
          </a:p>
        </p:txBody>
      </p:sp>
    </p:spTree>
    <p:extLst>
      <p:ext uri="{BB962C8B-B14F-4D97-AF65-F5344CB8AC3E}">
        <p14:creationId xmlns:p14="http://schemas.microsoft.com/office/powerpoint/2010/main" val="330895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 neural causes of depression have been related to the parts of the brain responsible for emotional regulation. It has been found that there is a reduction in Amygdala volume in adults with depression  (not entirely consistent amygdala volume differences in depressed and non depressed children and youth.) As well, Increased amygdala activation has been observed in youth with depression. So, a smaller amygdala = greater activation to negative emotional stimuli. </a:t>
            </a:r>
          </a:p>
          <a:p>
            <a:r>
              <a:rPr lang="en-US">
                <a:latin typeface="Calibri"/>
              </a:rPr>
              <a:t/>
            </a:r>
            <a:br>
              <a:rPr lang="en-US">
                <a:latin typeface="Calibri"/>
              </a:rPr>
            </a:br>
            <a:endParaRPr lang="en-US">
              <a:latin typeface="Calibri"/>
            </a:endParaRPr>
          </a:p>
          <a:p>
            <a:r>
              <a:rPr lang="en-US">
                <a:latin typeface="Calibri"/>
              </a:rPr>
              <a:t>Another area of the limbic system involved in depression is the Hippocampus which is involved in memory as well as emotional responding. Child and adult studies have found decreased hippocampal volume in individuals with depression. </a:t>
            </a: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C87CEED-E9A7-423F-8621-74AF7C3EE0B1}" type="slidenum">
              <a:rPr lang="en-US"/>
              <a:t>18</a:t>
            </a:fld>
            <a:endParaRPr lang="en-US"/>
          </a:p>
        </p:txBody>
      </p:sp>
    </p:spTree>
    <p:extLst>
      <p:ext uri="{BB962C8B-B14F-4D97-AF65-F5344CB8AC3E}">
        <p14:creationId xmlns:p14="http://schemas.microsoft.com/office/powerpoint/2010/main" val="408969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 malfunctioning of the HPA axis is one of the most well researched theories for adult depression. It has been theorized that exposure to stressful life events and chronic stressful situations triggers the development of depression in part through </a:t>
            </a:r>
            <a:r>
              <a:rPr lang="en-US">
                <a:solidFill>
                  <a:srgbClr val="3E3D40"/>
                </a:solidFill>
                <a:latin typeface="Calibri"/>
              </a:rPr>
              <a:t>the HPA axis. </a:t>
            </a:r>
          </a:p>
          <a:p>
            <a:r>
              <a:rPr lang="en-US">
                <a:solidFill>
                  <a:srgbClr val="3E3D40"/>
                </a:solidFill>
                <a:latin typeface="Calibri"/>
              </a:rPr>
              <a:t/>
            </a:r>
            <a:br>
              <a:rPr lang="en-US">
                <a:solidFill>
                  <a:srgbClr val="3E3D40"/>
                </a:solidFill>
                <a:latin typeface="Calibri"/>
              </a:rPr>
            </a:br>
            <a:endParaRPr lang="en-US">
              <a:solidFill>
                <a:srgbClr val="3E3D40"/>
              </a:solidFill>
              <a:latin typeface="Calibri"/>
            </a:endParaRPr>
          </a:p>
          <a:p>
            <a:r>
              <a:rPr lang="en-US">
                <a:solidFill>
                  <a:srgbClr val="3E3D40"/>
                </a:solidFill>
                <a:latin typeface="Calibri"/>
              </a:rPr>
              <a:t> A malfunctioning of the HPA axis leads to </a:t>
            </a:r>
            <a:r>
              <a:rPr lang="en-US">
                <a:latin typeface="Calibri"/>
              </a:rPr>
              <a:t>higher levels of cortisol and there is a predictive association between higher cortisol levels and development of depression. </a:t>
            </a:r>
          </a:p>
          <a:p>
            <a:r>
              <a:rPr lang="en-US">
                <a:latin typeface="Calibri"/>
              </a:rPr>
              <a:t/>
            </a:r>
            <a:br>
              <a:rPr lang="en-US">
                <a:latin typeface="Calibri"/>
              </a:rPr>
            </a:br>
            <a:endParaRPr lang="en-US">
              <a:latin typeface="Calibri"/>
            </a:endParaRPr>
          </a:p>
          <a:p>
            <a:r>
              <a:rPr lang="en-US">
                <a:latin typeface="Calibri"/>
              </a:rPr>
              <a:t>When speaking to the genetic contribution of depression it has been well established that depression runs in families. Heritibility is found to play a more important role in adult depression versus childhood onset depression where heritability is nonsignificant in childhood samples with high rates of environmental contribution. So to date and using twin studies the research shows that it is nurture that is the most indicative of childhood onset depression and genetics play a more substantial role in determining adult onset depression. </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C87CEED-E9A7-423F-8621-74AF7C3EE0B1}" type="slidenum">
              <a:rPr lang="en-US"/>
              <a:t>19</a:t>
            </a:fld>
            <a:endParaRPr lang="en-US"/>
          </a:p>
        </p:txBody>
      </p:sp>
    </p:spTree>
    <p:extLst>
      <p:ext uri="{BB962C8B-B14F-4D97-AF65-F5344CB8AC3E}">
        <p14:creationId xmlns:p14="http://schemas.microsoft.com/office/powerpoint/2010/main" val="364635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une histoire </a:t>
            </a:r>
          </a:p>
        </p:txBody>
      </p:sp>
      <p:sp>
        <p:nvSpPr>
          <p:cNvPr id="4" name="Slide Number Placeholder 3"/>
          <p:cNvSpPr>
            <a:spLocks noGrp="1"/>
          </p:cNvSpPr>
          <p:nvPr>
            <p:ph type="sldNum" sz="quarter" idx="10"/>
          </p:nvPr>
        </p:nvSpPr>
        <p:spPr/>
        <p:txBody>
          <a:bodyPr/>
          <a:lstStyle/>
          <a:p>
            <a:fld id="{3C87CEED-E9A7-423F-8621-74AF7C3EE0B1}" type="slidenum">
              <a:rPr lang="en-US"/>
              <a:t>2</a:t>
            </a:fld>
            <a:endParaRPr lang="en-US"/>
          </a:p>
        </p:txBody>
      </p:sp>
    </p:spTree>
    <p:extLst>
      <p:ext uri="{BB962C8B-B14F-4D97-AF65-F5344CB8AC3E}">
        <p14:creationId xmlns:p14="http://schemas.microsoft.com/office/powerpoint/2010/main" val="637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alibri"/>
              </a:rPr>
              <a:t>the emotional vulnerability theory to predict depression onset focuses on temperament. </a:t>
            </a:r>
          </a:p>
          <a:p>
            <a:pPr marL="171450" indent="-171450">
              <a:buFont typeface="Arial" panose="020B0604020202020204" pitchFamily="34" charset="0"/>
              <a:buChar char="•"/>
            </a:pPr>
            <a:r>
              <a:rPr lang="en-US">
                <a:latin typeface="Calibri"/>
              </a:rPr>
              <a:t>1. High negative emotionality​ - experiencing frequent, intense, long lasting negative affect</a:t>
            </a:r>
          </a:p>
          <a:p>
            <a:pPr marL="171450" indent="-171450">
              <a:buFont typeface="Arial" panose="020B0604020202020204" pitchFamily="34" charset="0"/>
              <a:buChar char="•"/>
            </a:pPr>
            <a:r>
              <a:rPr lang="en-US">
                <a:latin typeface="Calibri"/>
              </a:rPr>
              <a:t>2. Low positive emotionality ​- low levels of experiencing positive emotions such as joy and pleasurBased on negative belief systems  ​</a:t>
            </a:r>
          </a:p>
          <a:p>
            <a:pPr marL="171450" indent="-171450">
              <a:buFont typeface="Arial" panose="020B0604020202020204" pitchFamily="34" charset="0"/>
              <a:buChar char="•"/>
            </a:pPr>
            <a:r>
              <a:rPr lang="en-US">
                <a:latin typeface="Calibri"/>
              </a:rPr>
              <a:t>3. Poor effortful control  - difficulty inhibiting undesired impulses and effectively regulation attention</a:t>
            </a:r>
          </a:p>
          <a:p>
            <a:pPr marL="171450" indent="-171450">
              <a:buFont typeface="Arial" panose="020B0604020202020204" pitchFamily="34" charset="0"/>
              <a:buChar char="•"/>
            </a:pPr>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3C87CEED-E9A7-423F-8621-74AF7C3EE0B1}" type="slidenum">
              <a:rPr lang="en-US"/>
              <a:t>20</a:t>
            </a:fld>
            <a:endParaRPr lang="en-US"/>
          </a:p>
        </p:txBody>
      </p:sp>
    </p:spTree>
    <p:extLst>
      <p:ext uri="{BB962C8B-B14F-4D97-AF65-F5344CB8AC3E}">
        <p14:creationId xmlns:p14="http://schemas.microsoft.com/office/powerpoint/2010/main" val="423338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alibri"/>
              </a:rPr>
              <a:t>According to the cognitive Vulnerability theory of developing  depression, its the negative belief systems that interact with life stress to predict depression. </a:t>
            </a:r>
          </a:p>
          <a:p>
            <a:pPr marL="171450" indent="-171450">
              <a:buFont typeface="Arial" panose="020B0604020202020204" pitchFamily="34" charset="0"/>
              <a:buChar char="•"/>
            </a:pPr>
            <a:r>
              <a:rPr lang="en-US">
                <a:latin typeface="Calibri"/>
              </a:rPr>
              <a:t>1. dysfunctional attitudes- themes of loss, failure or inadequacy, </a:t>
            </a:r>
          </a:p>
          <a:p>
            <a:pPr marL="171450" indent="-171450">
              <a:buFont typeface="Arial" panose="020B0604020202020204" pitchFamily="34" charset="0"/>
              <a:buChar char="•"/>
            </a:pPr>
            <a:r>
              <a:rPr lang="en-US">
                <a:latin typeface="Calibri"/>
              </a:rPr>
              <a:t>2. biases in thinking​ - negative automatic thoughts</a:t>
            </a:r>
          </a:p>
          <a:p>
            <a:pPr marL="171450" indent="-171450">
              <a:buFont typeface="Arial" panose="020B0604020202020204" pitchFamily="34" charset="0"/>
              <a:buChar char="•"/>
            </a:pPr>
            <a:r>
              <a:rPr lang="en-US">
                <a:latin typeface="Calibri"/>
              </a:rPr>
              <a:t>3. negative views of the self - negative views of the self as worthless or inadequate </a:t>
            </a:r>
          </a:p>
        </p:txBody>
      </p:sp>
      <p:sp>
        <p:nvSpPr>
          <p:cNvPr id="4" name="Slide Number Placeholder 3"/>
          <p:cNvSpPr>
            <a:spLocks noGrp="1"/>
          </p:cNvSpPr>
          <p:nvPr>
            <p:ph type="sldNum" sz="quarter" idx="10"/>
          </p:nvPr>
        </p:nvSpPr>
        <p:spPr/>
        <p:txBody>
          <a:bodyPr/>
          <a:lstStyle/>
          <a:p>
            <a:fld id="{3C87CEED-E9A7-423F-8621-74AF7C3EE0B1}" type="slidenum">
              <a:rPr lang="en-US"/>
              <a:t>21</a:t>
            </a:fld>
            <a:endParaRPr lang="en-US"/>
          </a:p>
        </p:txBody>
      </p:sp>
    </p:spTree>
    <p:extLst>
      <p:ext uri="{BB962C8B-B14F-4D97-AF65-F5344CB8AC3E}">
        <p14:creationId xmlns:p14="http://schemas.microsoft.com/office/powerpoint/2010/main" val="64809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interpersonal vulnerability to depression is more important in regards to child and youth because their social relationships evolve dramatically over the course of their childhood and adolescence. </a:t>
            </a:r>
          </a:p>
          <a:p>
            <a:r>
              <a:rPr lang="en-US">
                <a:latin typeface="Calibri"/>
              </a:rPr>
              <a:t/>
            </a:r>
            <a:br>
              <a:rPr lang="en-US">
                <a:latin typeface="Calibri"/>
              </a:rPr>
            </a:br>
            <a:endParaRPr lang="en-US">
              <a:latin typeface="Calibri"/>
            </a:endParaRPr>
          </a:p>
          <a:p>
            <a:r>
              <a:rPr lang="en-US">
                <a:latin typeface="Calibri"/>
              </a:rPr>
              <a:t>The interpersonal vulnerability theories for depression state impairment in social skills (excessive reassurance seeking or social withdrawal)</a:t>
            </a:r>
          </a:p>
          <a:p>
            <a:r>
              <a:rPr lang="en-US">
                <a:latin typeface="Calibri"/>
              </a:rPr>
              <a:t>and relationship disturbances like unsupportive parenting and interpersonal stress. </a:t>
            </a:r>
          </a:p>
          <a:p>
            <a:r>
              <a:rPr lang="en-US">
                <a:latin typeface="Calibri"/>
              </a:rPr>
              <a:t/>
            </a:r>
            <a:br>
              <a:rPr lang="en-US">
                <a:latin typeface="Calibri"/>
              </a:rPr>
            </a:br>
            <a:endParaRPr lang="en-US">
              <a:latin typeface="Calibri"/>
            </a:endParaRPr>
          </a:p>
          <a:p>
            <a:r>
              <a:rPr lang="en-US">
                <a:latin typeface="Calibri"/>
              </a:rPr>
              <a:t>the interpersonal vulnerability theory for depression also focuses on the family environments. Youth who are expressed to unsuportive family environments or maladaptive parenting are at a heightened risk for developing depression and parents of depressed youth are more negative, unsupportive and hostile in parent-child relationships. </a:t>
            </a:r>
          </a:p>
        </p:txBody>
      </p:sp>
      <p:sp>
        <p:nvSpPr>
          <p:cNvPr id="4" name="Slide Number Placeholder 3"/>
          <p:cNvSpPr>
            <a:spLocks noGrp="1"/>
          </p:cNvSpPr>
          <p:nvPr>
            <p:ph type="sldNum" sz="quarter" idx="10"/>
          </p:nvPr>
        </p:nvSpPr>
        <p:spPr/>
        <p:txBody>
          <a:bodyPr/>
          <a:lstStyle/>
          <a:p>
            <a:fld id="{3C87CEED-E9A7-423F-8621-74AF7C3EE0B1}" type="slidenum">
              <a:rPr lang="en-US"/>
              <a:t>22</a:t>
            </a:fld>
            <a:endParaRPr lang="en-US"/>
          </a:p>
        </p:txBody>
      </p:sp>
    </p:spTree>
    <p:extLst>
      <p:ext uri="{BB962C8B-B14F-4D97-AF65-F5344CB8AC3E}">
        <p14:creationId xmlns:p14="http://schemas.microsoft.com/office/powerpoint/2010/main" val="391923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 </a:t>
            </a:r>
          </a:p>
          <a:p>
            <a:r>
              <a:rPr lang="en-US">
                <a:latin typeface="Calibri"/>
              </a:rPr>
              <a:t>Depression is often diagnosed with anxiety disorders such as GAD (Generalized Anxiety Disorder) and panic disorders.  Depressed children and adolescents are also at greater risk of alcohol and substance abuse.  Children and adolescents with major depressive disorder are also at increased risk of committing suicide, which is the third leading cause of death among youth adults aged 15-24 who have been diagnosed with major depression. </a:t>
            </a:r>
          </a:p>
        </p:txBody>
      </p:sp>
      <p:sp>
        <p:nvSpPr>
          <p:cNvPr id="4" name="Slide Number Placeholder 3"/>
          <p:cNvSpPr>
            <a:spLocks noGrp="1"/>
          </p:cNvSpPr>
          <p:nvPr>
            <p:ph type="sldNum" sz="quarter" idx="10"/>
          </p:nvPr>
        </p:nvSpPr>
        <p:spPr/>
        <p:txBody>
          <a:bodyPr/>
          <a:lstStyle/>
          <a:p>
            <a:fld id="{3C87CEED-E9A7-423F-8621-74AF7C3EE0B1}" type="slidenum">
              <a:rPr lang="en-US"/>
              <a:t>23</a:t>
            </a:fld>
            <a:endParaRPr lang="en-US"/>
          </a:p>
        </p:txBody>
      </p:sp>
    </p:spTree>
    <p:extLst>
      <p:ext uri="{BB962C8B-B14F-4D97-AF65-F5344CB8AC3E}">
        <p14:creationId xmlns:p14="http://schemas.microsoft.com/office/powerpoint/2010/main" val="270296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AC - </a:t>
            </a:r>
          </a:p>
          <a:p>
            <a:r>
              <a:rPr lang="en-US">
                <a:latin typeface="Calibri"/>
              </a:rPr>
              <a:t>A combination of psychological and pharmacological therapies are suggested for those with major depression.  </a:t>
            </a:r>
          </a:p>
          <a:p>
            <a:r>
              <a:rPr lang="en-US">
                <a:latin typeface="Calibri"/>
              </a:rPr>
              <a:t>Below is a link to a video that describes some of the therapies used for children with major depression. Watch first, then discuss more.</a:t>
            </a:r>
          </a:p>
          <a:p>
            <a:r>
              <a:rPr lang="en-US">
                <a:latin typeface="Calibri"/>
              </a:rPr>
              <a:t>As discussed in the video, childhood and adolescent depression is often treated with interpersonal therapy (IPT).  During therapy, the focus is on the young persons relationship with their peers and family and how they can positively and negatively impact the childs life.  IPT encourages children to seek out and participate in activities they've lost interest in.  Exercises such as role playing are often used and can help the child understand the activity and the role they can play  in making that experience a positive one. </a:t>
            </a:r>
          </a:p>
          <a:p>
            <a:r>
              <a:rPr lang="en-US">
                <a:latin typeface="Calibri"/>
              </a:rPr>
              <a:t>Cognitive behavioural therapy is another common therapy used which teaches children how their thoughts affect their feelings and behaviour.  Children are taught that their feelings can have a huge impact on their behaviour and teaches them to see harmful patterns in thought processes.  The child is then taught to replace the negative thought processes with positive ones, which ultimately results in better feelings and better behaviour.  </a:t>
            </a:r>
          </a:p>
          <a:p>
            <a:r>
              <a:rPr lang="en-US">
                <a:latin typeface="Calibri"/>
              </a:rPr>
              <a:t>Many medications have also proven effective in helping children cope with depression.  Medications are usually Reuptake Inhibitors, which increase the supply of neurotransmitters in the brain.  These drugs include SSRI's, SNRI's and NDRI's.  </a:t>
            </a:r>
          </a:p>
          <a:p>
            <a:r>
              <a:rPr lang="en-US">
                <a:latin typeface="Calibri"/>
              </a:rPr>
              <a:t>Finally, family and group therapy have proven effective for children/youth with major depression.  In group therapy, there are multiple patients led by one or more therapists. During session, the group educates themselves regarding depression and interact as a group to improve each others understanding of depression. </a:t>
            </a:r>
          </a:p>
          <a:p>
            <a:r>
              <a:rPr lang="en-US">
                <a:latin typeface="Calibri"/>
              </a:rPr>
              <a:t>In family therapy, the focus is on helping the entire family function in a more positive and constructive way.  The main focus in family therapy is patterns of communication within the family system.  </a:t>
            </a:r>
          </a:p>
        </p:txBody>
      </p:sp>
      <p:sp>
        <p:nvSpPr>
          <p:cNvPr id="4" name="Slide Number Placeholder 3"/>
          <p:cNvSpPr>
            <a:spLocks noGrp="1"/>
          </p:cNvSpPr>
          <p:nvPr>
            <p:ph type="sldNum" sz="quarter" idx="10"/>
          </p:nvPr>
        </p:nvSpPr>
        <p:spPr/>
        <p:txBody>
          <a:bodyPr/>
          <a:lstStyle/>
          <a:p>
            <a:fld id="{3C87CEED-E9A7-423F-8621-74AF7C3EE0B1}" type="slidenum">
              <a:rPr lang="en-US"/>
              <a:t>24</a:t>
            </a:fld>
            <a:endParaRPr lang="en-US"/>
          </a:p>
        </p:txBody>
      </p:sp>
    </p:spTree>
    <p:extLst>
      <p:ext uri="{BB962C8B-B14F-4D97-AF65-F5344CB8AC3E}">
        <p14:creationId xmlns:p14="http://schemas.microsoft.com/office/powerpoint/2010/main" val="3858435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AC -</a:t>
            </a:r>
          </a:p>
          <a:p>
            <a:r>
              <a:rPr lang="en-US" dirty="0">
                <a:latin typeface="Calibri"/>
              </a:rPr>
              <a:t>A common concern many parents/caregivers have depression, is if medication will increase the childs risk of suicidal thoughts or behaviour.   </a:t>
            </a:r>
          </a:p>
          <a:p>
            <a:r>
              <a:rPr lang="en-US" dirty="0">
                <a:latin typeface="Calibri"/>
              </a:rPr>
              <a:t>When prescribed and monitored carefully, medications are a safe and effective way to treat children/youth with MDD.  SSRI's are the most commonly used, and the most safe and effective.  </a:t>
            </a:r>
          </a:p>
          <a:p>
            <a:r>
              <a:rPr lang="en-US" dirty="0">
                <a:latin typeface="Calibri"/>
              </a:rPr>
              <a:t>Although some antidepressants have been associated with an increase in suicidal thoughts or behaviours, most SSRI's are proven to be effective in helping children and adults live positive, functional lives. As with every treatment, there are potential benefits and potential risks.  Benefits include a positive change in the childs everyday mood and functioning, more energy to participate in daily activities, and more motivation throughout the day.  General risks, besides suicide for children include lose of appetite, anxiety, trouble sleeping, etc. When a child/youth is suffering from severe depression, the potential benefits from medication treatment seem to outweigh the potential risks.</a:t>
            </a:r>
          </a:p>
        </p:txBody>
      </p:sp>
      <p:sp>
        <p:nvSpPr>
          <p:cNvPr id="4" name="Slide Number Placeholder 3"/>
          <p:cNvSpPr>
            <a:spLocks noGrp="1"/>
          </p:cNvSpPr>
          <p:nvPr>
            <p:ph type="sldNum" sz="quarter" idx="10"/>
          </p:nvPr>
        </p:nvSpPr>
        <p:spPr/>
        <p:txBody>
          <a:bodyPr/>
          <a:lstStyle/>
          <a:p>
            <a:fld id="{3C87CEED-E9A7-423F-8621-74AF7C3EE0B1}" type="slidenum">
              <a:rPr lang="en-US"/>
              <a:t>25</a:t>
            </a:fld>
            <a:endParaRPr lang="en-US"/>
          </a:p>
        </p:txBody>
      </p:sp>
    </p:spTree>
    <p:extLst>
      <p:ext uri="{BB962C8B-B14F-4D97-AF65-F5344CB8AC3E}">
        <p14:creationId xmlns:p14="http://schemas.microsoft.com/office/powerpoint/2010/main" val="3568399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AC - Since depression is often associated with sadness, it is often misunderstood if a person or child is sad or depressed.  The terms are sometimes used interchangeably to mean the same thing.  It is important to know the difference between being sad and having depression.  </a:t>
            </a:r>
          </a:p>
          <a:p>
            <a:r>
              <a:rPr lang="en-US" dirty="0">
                <a:latin typeface="Calibri"/>
              </a:rPr>
              <a:t>Sadness is a normal human emotion.  It is usually triggered by a difficult, hurtful or disappointing event, in other words, we are sad ABOUT something.  Usually when our emotional hurt fades or something changes, that feeling of sadness remits and we are able to heal. </a:t>
            </a:r>
          </a:p>
          <a:p>
            <a:r>
              <a:rPr lang="en-US" dirty="0">
                <a:latin typeface="Calibri"/>
              </a:rPr>
              <a:t/>
            </a:r>
            <a:br>
              <a:rPr lang="en-US" dirty="0">
                <a:latin typeface="Calibri"/>
              </a:rPr>
            </a:br>
            <a:endParaRPr lang="en-US" dirty="0">
              <a:latin typeface="Calibri"/>
            </a:endParaRPr>
          </a:p>
          <a:p>
            <a:r>
              <a:rPr lang="en-US" dirty="0">
                <a:latin typeface="Calibri"/>
              </a:rPr>
              <a:t>When a person is depressed this emotional state affects their thinking, emotions and </a:t>
            </a:r>
            <a:r>
              <a:rPr lang="en-US" dirty="0" err="1">
                <a:latin typeface="Calibri"/>
              </a:rPr>
              <a:t>behaviours</a:t>
            </a:r>
            <a:r>
              <a:rPr lang="en-US" dirty="0">
                <a:latin typeface="Calibri"/>
              </a:rPr>
              <a:t> in an abnormal and chronic way. It is usually not triggered by a specific event, it often occurs in the absence of any particular life event.  The person is sad about everything.  This is why people might often admit that their lives are completely fine, yet they feel sad towards everything.  Since depression affects all aspects of a persons life, they are also less likely to "bounce back" from a depressive state.  </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3C87CEED-E9A7-423F-8621-74AF7C3EE0B1}" type="slidenum">
              <a:rPr lang="en-US"/>
              <a:t>26</a:t>
            </a:fld>
            <a:endParaRPr lang="en-US"/>
          </a:p>
        </p:txBody>
      </p:sp>
    </p:spTree>
    <p:extLst>
      <p:ext uri="{BB962C8B-B14F-4D97-AF65-F5344CB8AC3E}">
        <p14:creationId xmlns:p14="http://schemas.microsoft.com/office/powerpoint/2010/main" val="278886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87CEED-E9A7-423F-8621-74AF7C3EE0B1}" type="slidenum">
              <a:rPr lang="en-US"/>
              <a:t>27</a:t>
            </a:fld>
            <a:endParaRPr lang="en-US"/>
          </a:p>
        </p:txBody>
      </p:sp>
    </p:spTree>
    <p:extLst>
      <p:ext uri="{BB962C8B-B14F-4D97-AF65-F5344CB8AC3E}">
        <p14:creationId xmlns:p14="http://schemas.microsoft.com/office/powerpoint/2010/main" val="57888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I've added my references in, will properly site them this week ! - AC</a:t>
            </a:r>
          </a:p>
        </p:txBody>
      </p:sp>
      <p:sp>
        <p:nvSpPr>
          <p:cNvPr id="4" name="Slide Number Placeholder 3"/>
          <p:cNvSpPr>
            <a:spLocks noGrp="1"/>
          </p:cNvSpPr>
          <p:nvPr>
            <p:ph type="sldNum" sz="quarter" idx="10"/>
          </p:nvPr>
        </p:nvSpPr>
        <p:spPr/>
        <p:txBody>
          <a:bodyPr/>
          <a:lstStyle/>
          <a:p>
            <a:fld id="{3C87CEED-E9A7-423F-8621-74AF7C3EE0B1}" type="slidenum">
              <a:rPr lang="en-US"/>
              <a:t>28</a:t>
            </a:fld>
            <a:endParaRPr lang="en-US"/>
          </a:p>
        </p:txBody>
      </p:sp>
    </p:spTree>
    <p:extLst>
      <p:ext uri="{BB962C8B-B14F-4D97-AF65-F5344CB8AC3E}">
        <p14:creationId xmlns:p14="http://schemas.microsoft.com/office/powerpoint/2010/main" val="1652349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87CEED-E9A7-423F-8621-74AF7C3EE0B1}" type="slidenum">
              <a:rPr lang="en-US"/>
              <a:t>29</a:t>
            </a:fld>
            <a:endParaRPr lang="en-US"/>
          </a:p>
        </p:txBody>
      </p:sp>
    </p:spTree>
    <p:extLst>
      <p:ext uri="{BB962C8B-B14F-4D97-AF65-F5344CB8AC3E}">
        <p14:creationId xmlns:p14="http://schemas.microsoft.com/office/powerpoint/2010/main" val="205400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LV</a:t>
            </a:r>
          </a:p>
          <a:p>
            <a:r>
              <a:rPr lang="en-US"/>
              <a:t>In the DSM 5 the disorders under mood disorders include Major Depressive Disorder​ (the subject of this presentation)Disruptive Mood Dysregulation Disorder​, Persistent Depressive Disorder (dysthymia)​, Premenstrual Dysphoric Disorder ​, Substance/Medication Induced Depression, Depressive Disorder due to another medical condition, Other Specified Depressive Disorder​, Unspecified Depressive Disorder​. </a:t>
            </a:r>
          </a:p>
          <a:p>
            <a:r>
              <a:rPr lang="en-US">
                <a:latin typeface="BookAntiqua"/>
              </a:rPr>
              <a:t/>
            </a:r>
            <a:br>
              <a:rPr lang="en-US">
                <a:latin typeface="BookAntiqua"/>
              </a:rPr>
            </a:br>
            <a:endParaRPr lang="en-US">
              <a:latin typeface="BookAntiqua"/>
            </a:endParaRPr>
          </a:p>
          <a:p>
            <a:r>
              <a:rPr lang="en-US" sz="1463">
                <a:latin typeface="BookAntiqua"/>
              </a:rPr>
              <a:t>The common feature of all of these disorders is the presence of sad, empty, or irritable mood, accompanied by somatic and cognitive changes that significantly affect the individual's capacity to function. What differs among them are issues of duration, timing, or presumed aetiology or causation. </a:t>
            </a:r>
          </a:p>
        </p:txBody>
      </p:sp>
      <p:sp>
        <p:nvSpPr>
          <p:cNvPr id="4" name="Slide Number Placeholder 3"/>
          <p:cNvSpPr>
            <a:spLocks noGrp="1"/>
          </p:cNvSpPr>
          <p:nvPr>
            <p:ph type="sldNum" sz="quarter" idx="10"/>
          </p:nvPr>
        </p:nvSpPr>
        <p:spPr/>
        <p:txBody>
          <a:bodyPr/>
          <a:lstStyle/>
          <a:p>
            <a:fld id="{3C87CEED-E9A7-423F-8621-74AF7C3EE0B1}" type="slidenum">
              <a:rPr lang="en-US"/>
              <a:t>3</a:t>
            </a:fld>
            <a:endParaRPr lang="en-US"/>
          </a:p>
        </p:txBody>
      </p:sp>
    </p:spTree>
    <p:extLst>
      <p:ext uri="{BB962C8B-B14F-4D97-AF65-F5344CB8AC3E}">
        <p14:creationId xmlns:p14="http://schemas.microsoft.com/office/powerpoint/2010/main" val="3827672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rgbClr val="404040"/>
                </a:solidFill>
                <a:latin typeface="Helvetica Neue"/>
              </a:rPr>
              <a:t>physical symptoms are often connected to emotional difficulties including depression and anxiety. For example, headaches, stomach aches, tense muscles, difficulties with sleep, and sensitivity to pain can be connected to both anxiety and depression.</a:t>
            </a:r>
          </a:p>
          <a:p>
            <a:pPr marL="171450" indent="-171450">
              <a:buFont typeface="Arial" panose="020B0604020202020204" pitchFamily="34" charset="0"/>
              <a:buChar char="•"/>
            </a:pPr>
            <a:r>
              <a:rPr lang="en-US">
                <a:solidFill>
                  <a:srgbClr val="404040"/>
                </a:solidFill>
                <a:latin typeface="Helvetica Neue"/>
              </a:rPr>
              <a:t/>
            </a:r>
            <a:br>
              <a:rPr lang="en-US">
                <a:solidFill>
                  <a:srgbClr val="404040"/>
                </a:solidFill>
                <a:latin typeface="Helvetica Neue"/>
              </a:rPr>
            </a:br>
            <a:endParaRPr lang="en-US">
              <a:solidFill>
                <a:srgbClr val="404040"/>
              </a:solidFill>
              <a:latin typeface="Helvetica Neue"/>
            </a:endParaRPr>
          </a:p>
          <a:p>
            <a:pPr marL="171450" indent="-171450">
              <a:buFont typeface="Arial" panose="020B0604020202020204" pitchFamily="34" charset="0"/>
              <a:buChar char="•"/>
            </a:pPr>
            <a:r>
              <a:rPr lang="en-US">
                <a:solidFill>
                  <a:srgbClr val="404040"/>
                </a:solidFill>
                <a:latin typeface="Helvetica Neue"/>
              </a:rPr>
              <a:t>Because your son has some of these symptoms and there is a family history of depression, my advice would be to pursue a comprehensive psychological assessment with a psychologist. Getting an assessment will help you understand what your son is experiencing   ​</a:t>
            </a:r>
          </a:p>
          <a:p>
            <a:pPr marL="171450" indent="-171450">
              <a:buFont typeface="Arial" panose="020B0604020202020204" pitchFamily="34" charset="0"/>
              <a:buChar char="•"/>
            </a:pPr>
            <a:r>
              <a:rPr lang="en-US">
                <a:solidFill>
                  <a:srgbClr val="404040"/>
                </a:solidFill>
                <a:latin typeface="Helvetica Neue"/>
              </a:rPr>
              <a:t>With the right diagnosis, your son can get treatment that helps him learn the connection between his thoughts, feelings, and behaviors and provide him with specific coping skills to manage his emotional reactivity and help him feel more in control of his experience</a:t>
            </a:r>
          </a:p>
        </p:txBody>
      </p:sp>
      <p:sp>
        <p:nvSpPr>
          <p:cNvPr id="4" name="Slide Number Placeholder 3"/>
          <p:cNvSpPr>
            <a:spLocks noGrp="1"/>
          </p:cNvSpPr>
          <p:nvPr>
            <p:ph type="sldNum" sz="quarter" idx="10"/>
          </p:nvPr>
        </p:nvSpPr>
        <p:spPr/>
        <p:txBody>
          <a:bodyPr/>
          <a:lstStyle/>
          <a:p>
            <a:fld id="{3C87CEED-E9A7-423F-8621-74AF7C3EE0B1}" type="slidenum">
              <a:rPr lang="en-US"/>
              <a:t>30</a:t>
            </a:fld>
            <a:endParaRPr lang="en-US"/>
          </a:p>
        </p:txBody>
      </p:sp>
    </p:spTree>
    <p:extLst>
      <p:ext uri="{BB962C8B-B14F-4D97-AF65-F5344CB8AC3E}">
        <p14:creationId xmlns:p14="http://schemas.microsoft.com/office/powerpoint/2010/main" val="353257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LV</a:t>
            </a:r>
          </a:p>
          <a:p>
            <a:r>
              <a:rPr lang="en-US">
                <a:latin typeface="Calibri"/>
              </a:rPr>
              <a:t>Given this description of Joey, what do you think are some of the symptoms of Major depressive disorder in children?</a:t>
            </a:r>
          </a:p>
          <a:p>
            <a:r>
              <a:rPr lang="en-US">
                <a:latin typeface="Calibri"/>
              </a:rPr>
              <a:t/>
            </a:r>
            <a:br>
              <a:rPr lang="en-US">
                <a:latin typeface="Calibri"/>
              </a:rPr>
            </a:br>
            <a:endParaRPr lang="en-US">
              <a:latin typeface="Calibri"/>
            </a:endParaRPr>
          </a:p>
          <a:p>
            <a:r>
              <a:rPr lang="en-US">
                <a:latin typeface="Calibri"/>
              </a:rPr>
              <a:t>What types of factors do you think can cause or lead to a child developing depression?</a:t>
            </a:r>
          </a:p>
          <a:p>
            <a:r>
              <a:rPr lang="en-US">
                <a:latin typeface="Calibri"/>
              </a:rPr>
              <a:t/>
            </a:r>
            <a:br>
              <a:rPr lang="en-US">
                <a:latin typeface="Calibri"/>
              </a:rPr>
            </a:br>
            <a:endParaRPr lang="en-US">
              <a:latin typeface="Calibri"/>
            </a:endParaRPr>
          </a:p>
          <a:p>
            <a:r>
              <a:rPr lang="en-US">
                <a:solidFill>
                  <a:srgbClr val="FF0000"/>
                </a:solidFill>
                <a:latin typeface="Corbel"/>
              </a:rPr>
              <a:t/>
            </a:r>
            <a:br>
              <a:rPr lang="en-US">
                <a:solidFill>
                  <a:srgbClr val="FF0000"/>
                </a:solidFill>
                <a:latin typeface="Corbel"/>
              </a:rPr>
            </a:br>
            <a:endParaRPr lang="en-US">
              <a:solidFill>
                <a:srgbClr val="FF0000"/>
              </a:solidFill>
              <a:latin typeface="Corbel"/>
            </a:endParaRPr>
          </a:p>
        </p:txBody>
      </p:sp>
      <p:sp>
        <p:nvSpPr>
          <p:cNvPr id="4" name="Slide Number Placeholder 3"/>
          <p:cNvSpPr>
            <a:spLocks noGrp="1"/>
          </p:cNvSpPr>
          <p:nvPr>
            <p:ph type="sldNum" sz="quarter" idx="10"/>
          </p:nvPr>
        </p:nvSpPr>
        <p:spPr/>
        <p:txBody>
          <a:bodyPr/>
          <a:lstStyle/>
          <a:p>
            <a:fld id="{3C87CEED-E9A7-423F-8621-74AF7C3EE0B1}" type="slidenum">
              <a:rPr lang="en-US"/>
              <a:t>4</a:t>
            </a:fld>
            <a:endParaRPr lang="en-US"/>
          </a:p>
        </p:txBody>
      </p:sp>
    </p:spTree>
    <p:extLst>
      <p:ext uri="{BB962C8B-B14F-4D97-AF65-F5344CB8AC3E}">
        <p14:creationId xmlns:p14="http://schemas.microsoft.com/office/powerpoint/2010/main" val="181038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orbel"/>
              </a:rPr>
              <a:t>A consultation with the school psychologist ruled out learning disabilities or (ADHD); instead, she says, he is a deeply unhappy child who expresses feelings of worthlessness and hopelessness--and even a wish that he would die. These experiences probably began about 6 months ago when his father-divorced from his mother for several years-- remarried and moved to another town, where he spends far less time with Joey.</a:t>
            </a:r>
          </a:p>
          <a:p>
            <a:r>
              <a:rPr lang="en-US" dirty="0">
                <a:latin typeface="Corbel"/>
              </a:rPr>
              <a:t/>
            </a:r>
            <a:br>
              <a:rPr lang="en-US" dirty="0">
                <a:latin typeface="Corbel"/>
              </a:rPr>
            </a:br>
            <a:endParaRPr lang="en-US" dirty="0">
              <a:latin typeface="Corbel"/>
            </a:endParaRPr>
          </a:p>
          <a:p>
            <a:r>
              <a:rPr lang="en-US" dirty="0">
                <a:latin typeface="Corbel"/>
              </a:rPr>
              <a:t>There are also physical symptoms connected to emotional difficulties including depression, anxiety, headaches, stomach aches, tense muscles, difficulty with sleep and sensitivity to pain. We will discuss the symptoms and causes of depression further now. </a:t>
            </a:r>
          </a:p>
        </p:txBody>
      </p:sp>
      <p:sp>
        <p:nvSpPr>
          <p:cNvPr id="4" name="Slide Number Placeholder 3"/>
          <p:cNvSpPr>
            <a:spLocks noGrp="1"/>
          </p:cNvSpPr>
          <p:nvPr>
            <p:ph type="sldNum" sz="quarter" idx="10"/>
          </p:nvPr>
        </p:nvSpPr>
        <p:spPr/>
        <p:txBody>
          <a:bodyPr/>
          <a:lstStyle/>
          <a:p>
            <a:fld id="{3C87CEED-E9A7-423F-8621-74AF7C3EE0B1}" type="slidenum">
              <a:rPr lang="en-US"/>
              <a:t>5</a:t>
            </a:fld>
            <a:endParaRPr lang="en-US"/>
          </a:p>
        </p:txBody>
      </p:sp>
    </p:spTree>
    <p:extLst>
      <p:ext uri="{BB962C8B-B14F-4D97-AF65-F5344CB8AC3E}">
        <p14:creationId xmlns:p14="http://schemas.microsoft.com/office/powerpoint/2010/main" val="152731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latin typeface="BookAntiqua"/>
            </a:endParaRPr>
          </a:p>
          <a:p>
            <a:endParaRPr lang="en-US" sz="1000" dirty="0" smtClean="0">
              <a:latin typeface="BookAntiqua"/>
            </a:endParaRPr>
          </a:p>
        </p:txBody>
      </p:sp>
      <p:sp>
        <p:nvSpPr>
          <p:cNvPr id="4" name="Slide Number Placeholder 3"/>
          <p:cNvSpPr>
            <a:spLocks noGrp="1"/>
          </p:cNvSpPr>
          <p:nvPr>
            <p:ph type="sldNum" sz="quarter" idx="10"/>
          </p:nvPr>
        </p:nvSpPr>
        <p:spPr/>
        <p:txBody>
          <a:bodyPr/>
          <a:lstStyle/>
          <a:p>
            <a:fld id="{3C87CEED-E9A7-423F-8621-74AF7C3EE0B1}" type="slidenum">
              <a:rPr lang="en-US"/>
              <a:t>6</a:t>
            </a:fld>
            <a:endParaRPr lang="en-US"/>
          </a:p>
        </p:txBody>
      </p:sp>
    </p:spTree>
    <p:extLst>
      <p:ext uri="{BB962C8B-B14F-4D97-AF65-F5344CB8AC3E}">
        <p14:creationId xmlns:p14="http://schemas.microsoft.com/office/powerpoint/2010/main" val="394547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rPr>
              <a:t>(SP)</a:t>
            </a:r>
            <a:br>
              <a:rPr lang="en-US" b="1" dirty="0">
                <a:latin typeface="Calibri"/>
              </a:rPr>
            </a:br>
            <a:r>
              <a:rPr lang="en-US" sz="1200" kern="1200" dirty="0">
                <a:solidFill>
                  <a:schemeClr val="tx1"/>
                </a:solidFill>
                <a:latin typeface="+mn-lt"/>
                <a:ea typeface="+mn-ea"/>
                <a:cs typeface="+mn-cs"/>
              </a:rPr>
              <a:t>A. At least 5 of these 9, present</a:t>
            </a:r>
            <a:r>
              <a:rPr lang="en-US" sz="1200" kern="1200" baseline="0" dirty="0">
                <a:solidFill>
                  <a:schemeClr val="tx1"/>
                </a:solidFill>
                <a:latin typeface="+mn-lt"/>
                <a:ea typeface="+mn-ea"/>
                <a:cs typeface="+mn-cs"/>
              </a:rPr>
              <a:t> nearly everyday</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NOTE: do not include</a:t>
            </a:r>
            <a:r>
              <a:rPr lang="en-US" sz="1200" kern="1200" baseline="0" dirty="0">
                <a:solidFill>
                  <a:schemeClr val="tx1"/>
                </a:solidFill>
                <a:latin typeface="+mn-lt"/>
                <a:ea typeface="+mn-ea"/>
                <a:cs typeface="+mn-cs"/>
              </a:rPr>
              <a:t> symptoms that are due to a general medical condition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1.</a:t>
            </a:r>
            <a:r>
              <a:rPr lang="en-US" sz="1200" kern="1200" dirty="0">
                <a:solidFill>
                  <a:schemeClr val="tx1"/>
                </a:solidFill>
                <a:latin typeface="+mn-lt"/>
                <a:ea typeface="+mn-ea"/>
                <a:cs typeface="+mn-cs"/>
              </a:rPr>
              <a:t> Most of the day, nearly everyday.   Example: feels sad, hopeless, empty/ appears tearful -- can be a subjective report or observed by others. Children and adolescents may have difficulty expressing their depressed feelings and </a:t>
            </a:r>
            <a:r>
              <a:rPr lang="en-US" sz="1200" kern="1200" baseline="0" dirty="0">
                <a:solidFill>
                  <a:schemeClr val="tx1"/>
                </a:solidFill>
                <a:latin typeface="+mn-lt"/>
                <a:ea typeface="+mn-ea"/>
                <a:cs typeface="+mn-cs"/>
              </a:rPr>
              <a:t>complain about feeling “blah”,  no feelings, the presence of the depressed mood can be inferred from the persons face and demeanor.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2</a:t>
            </a:r>
            <a:r>
              <a:rPr lang="en-US" sz="1200" kern="1200" dirty="0">
                <a:solidFill>
                  <a:schemeClr val="tx1"/>
                </a:solidFill>
                <a:latin typeface="+mn-lt"/>
                <a:ea typeface="+mn-ea"/>
                <a:cs typeface="+mn-cs"/>
              </a:rPr>
              <a:t>. In most activities, most of each</a:t>
            </a:r>
            <a:r>
              <a:rPr lang="en-US" sz="1200" kern="1200" baseline="0" dirty="0">
                <a:solidFill>
                  <a:schemeClr val="tx1"/>
                </a:solidFill>
                <a:latin typeface="+mn-lt"/>
                <a:ea typeface="+mn-ea"/>
                <a:cs typeface="+mn-cs"/>
              </a:rPr>
              <a:t> day.  </a:t>
            </a:r>
            <a:r>
              <a:rPr lang="en-US" sz="1200" kern="1200" dirty="0">
                <a:solidFill>
                  <a:schemeClr val="tx1"/>
                </a:solidFill>
                <a:latin typeface="+mn-lt"/>
                <a:ea typeface="+mn-ea"/>
                <a:cs typeface="+mn-cs"/>
              </a:rPr>
              <a:t>This can be indicated by others observation or a subjective account</a:t>
            </a:r>
          </a:p>
          <a:p>
            <a:r>
              <a:rPr lang="en-US" sz="1200" b="1" kern="1200" dirty="0">
                <a:solidFill>
                  <a:schemeClr val="tx1"/>
                </a:solidFill>
                <a:latin typeface="+mn-lt"/>
                <a:ea typeface="+mn-ea"/>
                <a:cs typeface="+mn-cs"/>
              </a:rPr>
              <a:t>3</a:t>
            </a:r>
            <a:r>
              <a:rPr lang="en-US" sz="1200" kern="1200" dirty="0">
                <a:solidFill>
                  <a:schemeClr val="tx1"/>
                </a:solidFill>
                <a:latin typeface="+mn-lt"/>
                <a:ea typeface="+mn-ea"/>
                <a:cs typeface="+mn-cs"/>
              </a:rPr>
              <a:t>. Change of more than 5% body weight in a</a:t>
            </a:r>
            <a:r>
              <a:rPr lang="en-US" sz="1200" kern="1200" baseline="0" dirty="0">
                <a:solidFill>
                  <a:schemeClr val="tx1"/>
                </a:solidFill>
                <a:latin typeface="+mn-lt"/>
                <a:ea typeface="+mn-ea"/>
                <a:cs typeface="+mn-cs"/>
              </a:rPr>
              <a:t> month /  </a:t>
            </a:r>
            <a:r>
              <a:rPr lang="en-US" sz="1200" kern="1200" dirty="0">
                <a:solidFill>
                  <a:schemeClr val="tx1"/>
                </a:solidFill>
                <a:latin typeface="+mn-lt"/>
                <a:ea typeface="+mn-ea"/>
                <a:cs typeface="+mn-cs"/>
              </a:rPr>
              <a:t>Note: in children it's important to consider failure to meet expected weight gain.</a:t>
            </a:r>
            <a:endParaRPr lang="en-US" sz="1200" kern="1200" baseline="0" dirty="0">
              <a:solidFill>
                <a:schemeClr val="tx1"/>
              </a:solidFill>
              <a:latin typeface="+mn-lt"/>
              <a:ea typeface="+mn-ea"/>
              <a:cs typeface="+mn-cs"/>
            </a:endParaRPr>
          </a:p>
          <a:p>
            <a:pPr marL="0" indent="0">
              <a:buNone/>
            </a:pPr>
            <a:r>
              <a:rPr lang="en-US" sz="1200" b="1" kern="1200" dirty="0">
                <a:solidFill>
                  <a:schemeClr val="tx1"/>
                </a:solidFill>
                <a:latin typeface="+mn-lt"/>
                <a:ea typeface="+mn-ea"/>
                <a:cs typeface="+mn-cs"/>
              </a:rPr>
              <a:t>4. </a:t>
            </a:r>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can be insomnia (not sleeping enough) or hypersomnia (sleeping too much). It’s</a:t>
            </a:r>
            <a:r>
              <a:rPr lang="en-US" sz="1200" kern="1200" dirty="0">
                <a:solidFill>
                  <a:schemeClr val="tx1"/>
                </a:solidFill>
                <a:latin typeface="+mn-lt"/>
                <a:ea typeface="+mn-ea"/>
                <a:cs typeface="+mn-cs"/>
              </a:rPr>
              <a:t> important to consider how much sleep is required for the child/ adolescences age</a:t>
            </a:r>
          </a:p>
          <a:p>
            <a:r>
              <a:rPr lang="en-US" sz="1200" kern="1200" dirty="0">
                <a:solidFill>
                  <a:schemeClr val="tx1"/>
                </a:solidFill>
                <a:latin typeface="+mn-lt"/>
              </a:rPr>
              <a:t>  </a:t>
            </a:r>
            <a:r>
              <a:rPr lang="en-US" sz="1200" kern="1200" dirty="0">
                <a:solidFill>
                  <a:schemeClr val="tx1"/>
                </a:solidFill>
                <a:latin typeface="+mn-lt"/>
                <a:ea typeface="+mn-ea"/>
                <a:cs typeface="+mn-cs"/>
              </a:rPr>
              <a:t>ex.</a:t>
            </a:r>
            <a:r>
              <a:rPr lang="en-US" sz="1200" kern="1200" baseline="0" dirty="0">
                <a:solidFill>
                  <a:schemeClr val="tx1"/>
                </a:solidFill>
                <a:latin typeface="+mn-lt"/>
                <a:ea typeface="+mn-ea"/>
                <a:cs typeface="+mn-cs"/>
              </a:rPr>
              <a:t> 3-6 year old :  10- 12 hours per day</a:t>
            </a:r>
          </a:p>
          <a:p>
            <a:r>
              <a:rPr lang="en-US" sz="1200" kern="1200" baseline="0" dirty="0">
                <a:solidFill>
                  <a:schemeClr val="tx1"/>
                </a:solidFill>
                <a:latin typeface="+mn-lt"/>
              </a:rPr>
              <a:t>    </a:t>
            </a:r>
            <a:r>
              <a:rPr lang="en-US" sz="1200" kern="1200" baseline="0" dirty="0">
                <a:solidFill>
                  <a:schemeClr val="tx1"/>
                </a:solidFill>
                <a:latin typeface="+mn-lt"/>
                <a:ea typeface="+mn-ea"/>
                <a:cs typeface="+mn-cs"/>
              </a:rPr>
              <a:t>7-12 years old :   10- 11 hours per day</a:t>
            </a:r>
          </a:p>
          <a:p>
            <a:r>
              <a:rPr lang="en-US" sz="1200" kern="1200" baseline="0" dirty="0">
                <a:solidFill>
                  <a:schemeClr val="tx1"/>
                </a:solidFill>
                <a:latin typeface="+mn-lt"/>
              </a:rPr>
              <a:t>       </a:t>
            </a:r>
            <a:r>
              <a:rPr lang="en-US" sz="1200" kern="1200" baseline="0" dirty="0">
                <a:solidFill>
                  <a:schemeClr val="tx1"/>
                </a:solidFill>
                <a:latin typeface="+mn-lt"/>
                <a:ea typeface="+mn-ea"/>
                <a:cs typeface="+mn-cs"/>
              </a:rPr>
              <a:t>12 – 19 yr. olds:  8-9 hours per day      (Reference: WebMD) </a:t>
            </a:r>
          </a:p>
          <a:p>
            <a:r>
              <a:rPr lang="en-US" sz="1200" b="1" kern="1200" baseline="0" dirty="0">
                <a:solidFill>
                  <a:schemeClr val="tx1"/>
                </a:solidFill>
                <a:latin typeface="+mn-lt"/>
                <a:ea typeface="+mn-ea"/>
                <a:cs typeface="+mn-cs"/>
              </a:rPr>
              <a:t>5.  </a:t>
            </a:r>
            <a:r>
              <a:rPr lang="en-US" sz="1200" kern="1200" baseline="0" dirty="0">
                <a:solidFill>
                  <a:schemeClr val="tx1"/>
                </a:solidFill>
                <a:latin typeface="+mn-lt"/>
                <a:ea typeface="+mn-ea"/>
                <a:cs typeface="+mn-cs"/>
              </a:rPr>
              <a:t>Psychomotor agitation: fidgeting, pacing-- that is caused from inner feelings of anxiety, restlessness. </a:t>
            </a:r>
          </a:p>
          <a:p>
            <a:r>
              <a:rPr lang="en-US" sz="1200" kern="1200" baseline="0" dirty="0">
                <a:solidFill>
                  <a:schemeClr val="tx1"/>
                </a:solidFill>
                <a:latin typeface="+mn-lt"/>
                <a:sym typeface="Wingdings"/>
              </a:rPr>
              <a:t>      </a:t>
            </a:r>
            <a:r>
              <a:rPr lang="en-US" sz="1200" kern="1200" baseline="0" dirty="0">
                <a:solidFill>
                  <a:schemeClr val="tx1"/>
                </a:solidFill>
                <a:latin typeface="+mn-lt"/>
                <a:ea typeface="+mn-ea"/>
                <a:cs typeface="+mn-cs"/>
              </a:rPr>
              <a:t>psychomotor retardation: Slow speech, slowing down in thought, decreased or slower movement (child may have difficulty getting out of bed, tying his shoelaces, or going down a flight of stairs), slowing down of emotional reactions</a:t>
            </a:r>
          </a:p>
          <a:p>
            <a:pPr marL="171450" indent="-171450">
              <a:buFont typeface="Wingdings" charset="0"/>
              <a:buChar char="à"/>
            </a:pPr>
            <a:r>
              <a:rPr lang="en-US" sz="1200" kern="1200" baseline="0" dirty="0">
                <a:solidFill>
                  <a:schemeClr val="tx1"/>
                </a:solidFill>
                <a:latin typeface="+mn-lt"/>
                <a:ea typeface="+mn-ea"/>
                <a:cs typeface="+mn-cs"/>
                <a:sym typeface="Wingdings"/>
              </a:rPr>
              <a:t>This can be observed by others or merely subjective feelings--- usually in children it is observed by teachers, parents, etc</a:t>
            </a:r>
          </a:p>
          <a:p>
            <a:pPr marL="228600" indent="-228600">
              <a:buFont typeface="Arial" panose="020B0604020202020204" pitchFamily="34" charset="0"/>
              <a:buChar char="•"/>
            </a:pPr>
            <a:r>
              <a:rPr lang="en-US" sz="1200" kern="1200" baseline="0" dirty="0">
                <a:solidFill>
                  <a:schemeClr val="tx1"/>
                </a:solidFill>
                <a:latin typeface="+mn-lt"/>
                <a:ea typeface="+mn-ea"/>
                <a:cs typeface="+mn-cs"/>
                <a:sym typeface="Wingdings"/>
              </a:rPr>
              <a:t>6. </a:t>
            </a:r>
            <a:r>
              <a:rPr lang="en-US" sz="1200" kern="1200" baseline="0" dirty="0">
                <a:solidFill>
                  <a:schemeClr val="tx1"/>
                </a:solidFill>
                <a:latin typeface="+mn-lt"/>
                <a:ea typeface="+mn-ea"/>
                <a:cs typeface="+mn-cs"/>
              </a:rPr>
              <a:t>Feeling tired, heavy, no energy– child may not want to play sports, finish projects, have social interactions</a:t>
            </a:r>
          </a:p>
          <a:p>
            <a:pPr marL="228600" indent="-228600">
              <a:buFont typeface="Wingdings" charset="0"/>
              <a:buAutoNum type="arabicPeriod" startAt="6"/>
            </a:pPr>
            <a:r>
              <a:rPr lang="en-US" sz="1200" kern="1200" baseline="0" dirty="0">
                <a:solidFill>
                  <a:schemeClr val="tx1"/>
                </a:solidFill>
                <a:latin typeface="+mn-lt"/>
                <a:ea typeface="+mn-ea"/>
                <a:cs typeface="+mn-cs"/>
              </a:rPr>
              <a:t>Thinking that they are useless, or it is always there fault– these thoughts may be delusional </a:t>
            </a:r>
          </a:p>
          <a:p>
            <a:pPr marL="228600" indent="-228600">
              <a:buFont typeface="Wingdings" charset="0"/>
              <a:buAutoNum type="arabicPeriod" startAt="6"/>
            </a:pPr>
            <a:r>
              <a:rPr lang="en-US" sz="1200" kern="1200" baseline="0" dirty="0">
                <a:solidFill>
                  <a:schemeClr val="tx1"/>
                </a:solidFill>
                <a:latin typeface="+mn-lt"/>
                <a:ea typeface="+mn-ea"/>
                <a:cs typeface="+mn-cs"/>
              </a:rPr>
              <a:t>Diminished ability to think or concentrate or more indecisive.  Ex. Having trouble deciding what to wear to school everyday – again can be observed by others or subjective </a:t>
            </a:r>
          </a:p>
          <a:p>
            <a:r>
              <a:rPr lang="en-US" sz="1200" kern="1200" baseline="0" dirty="0">
                <a:solidFill>
                  <a:schemeClr val="tx1"/>
                </a:solidFill>
                <a:latin typeface="+mn-lt"/>
                <a:ea typeface="+mn-ea"/>
                <a:cs typeface="+mn-cs"/>
              </a:rPr>
              <a:t>9. Thought of death or suicide, or has suicide plans---children and adolescents may wish not to wake up in the morning or think others are better off without them--- Not just fearing of dying </a:t>
            </a:r>
          </a:p>
          <a:p>
            <a:r>
              <a:rPr lang="en-US" sz="1200" kern="1200" baseline="0" dirty="0">
                <a:solidFill>
                  <a:schemeClr val="tx1"/>
                </a:solidFill>
                <a:latin typeface="+mn-lt"/>
                <a:ea typeface="+mn-ea"/>
                <a:cs typeface="+mn-cs"/>
              </a:rPr>
              <a:t>Tomorrow</a:t>
            </a:r>
            <a:r>
              <a:rPr lang="en-US" sz="1200" kern="1200" baseline="0" dirty="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3C87CEED-E9A7-423F-8621-74AF7C3EE0B1}" type="slidenum">
              <a:rPr lang="en-US"/>
              <a:t>7</a:t>
            </a:fld>
            <a:endParaRPr lang="en-US"/>
          </a:p>
        </p:txBody>
      </p:sp>
    </p:spTree>
    <p:extLst>
      <p:ext uri="{BB962C8B-B14F-4D97-AF65-F5344CB8AC3E}">
        <p14:creationId xmlns:p14="http://schemas.microsoft.com/office/powerpoint/2010/main" val="386751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a:t>
            </a:r>
          </a:p>
          <a:p>
            <a:r>
              <a:rPr lang="en-US" dirty="0" smtClean="0"/>
              <a:t>B. For children distress</a:t>
            </a:r>
            <a:r>
              <a:rPr lang="en-US" baseline="0" dirty="0" smtClean="0"/>
              <a:t> or impairment in school, friends, at home </a:t>
            </a:r>
          </a:p>
          <a:p>
            <a:r>
              <a:rPr lang="en-US" baseline="0" dirty="0" smtClean="0"/>
              <a:t>C. The child/ adolescent is not taking any other medication that may cause these symptoms or suffering from any other medical condition</a:t>
            </a:r>
          </a:p>
          <a:p>
            <a:endParaRPr lang="en-US" baseline="0" dirty="0" smtClean="0"/>
          </a:p>
          <a:p>
            <a:r>
              <a:rPr lang="en-US" b="1" baseline="0" dirty="0" smtClean="0"/>
              <a:t>NOTE: criteria A-C represent a major depressive episode </a:t>
            </a:r>
          </a:p>
          <a:p>
            <a:endParaRPr lang="en-US" baseline="0" dirty="0" smtClean="0"/>
          </a:p>
          <a:p>
            <a:r>
              <a:rPr lang="en-US" baseline="0" dirty="0" smtClean="0"/>
              <a:t>D. Many overlapping symptoms in  MDD and (ex.) schizophrenia such as withdrawal from friends and family, a drop of performance at school, trouble sleeping, lack of motivation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7CEED-E9A7-423F-8621-74AF7C3EE0B1}" type="slidenum">
              <a:rPr lang="en-US"/>
              <a:t>8</a:t>
            </a:fld>
            <a:endParaRPr lang="en-US"/>
          </a:p>
        </p:txBody>
      </p:sp>
    </p:spTree>
    <p:extLst>
      <p:ext uri="{BB962C8B-B14F-4D97-AF65-F5344CB8AC3E}">
        <p14:creationId xmlns:p14="http://schemas.microsoft.com/office/powerpoint/2010/main" val="102938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Calibri"/>
              </a:rPr>
              <a:t>SP</a:t>
            </a:r>
          </a:p>
          <a:p>
            <a:r>
              <a:rPr lang="en-US" dirty="0" smtClean="0">
                <a:latin typeface="Calibri"/>
              </a:rPr>
              <a:t>"</a:t>
            </a:r>
            <a:r>
              <a:rPr lang="en-US" dirty="0">
                <a:latin typeface="Calibri"/>
              </a:rPr>
              <a:t>Depressive Disorders" chapter is separated from "Bipolar and Related Disorders"</a:t>
            </a:r>
          </a:p>
          <a:p>
            <a:r>
              <a:rPr lang="en-US" dirty="0">
                <a:latin typeface="Calibri"/>
              </a:rPr>
              <a:t>New Diagnoses of "Disruptive Mood </a:t>
            </a:r>
            <a:r>
              <a:rPr lang="en-US" dirty="0" err="1">
                <a:latin typeface="Calibri"/>
              </a:rPr>
              <a:t>Dysregulation</a:t>
            </a:r>
            <a:r>
              <a:rPr lang="en-US" dirty="0">
                <a:latin typeface="Calibri"/>
              </a:rPr>
              <a:t> Disorder" is added to depressive disorders for children to address the issue of potential over </a:t>
            </a:r>
            <a:r>
              <a:rPr lang="en-US" dirty="0" smtClean="0">
                <a:latin typeface="Calibri"/>
              </a:rPr>
              <a:t>diagnoses </a:t>
            </a:r>
            <a:r>
              <a:rPr lang="en-US" dirty="0">
                <a:latin typeface="Calibri"/>
              </a:rPr>
              <a:t>of Bipolar disorder in children. </a:t>
            </a:r>
          </a:p>
          <a:p>
            <a:r>
              <a:rPr lang="en-US" dirty="0">
                <a:latin typeface="Calibri"/>
              </a:rPr>
              <a:t/>
            </a:r>
            <a:br>
              <a:rPr lang="en-US" dirty="0">
                <a:latin typeface="Calibri"/>
              </a:rPr>
            </a:br>
            <a:endParaRPr lang="en-US" dirty="0">
              <a:latin typeface="Calibri"/>
            </a:endParaRPr>
          </a:p>
          <a:p>
            <a:r>
              <a:rPr lang="en-US" dirty="0">
                <a:latin typeface="Calibri"/>
              </a:rPr>
              <a:t>DSM-5 focuses on persistence rather than severity (even mild symptoms typical of persistent depressive disorder beginning in childhood commonly predict </a:t>
            </a:r>
            <a:r>
              <a:rPr lang="en-US" baseline="0" dirty="0" smtClean="0">
                <a:latin typeface="Calibri"/>
              </a:rPr>
              <a:t> </a:t>
            </a:r>
            <a:r>
              <a:rPr lang="en-US" dirty="0" smtClean="0">
                <a:latin typeface="Calibri"/>
              </a:rPr>
              <a:t>the</a:t>
            </a:r>
            <a:r>
              <a:rPr lang="en-US" dirty="0">
                <a:latin typeface="Calibri"/>
              </a:rPr>
              <a:t> envelopment of major depressive episodes. </a:t>
            </a:r>
          </a:p>
          <a:p>
            <a:r>
              <a:rPr lang="en-US" dirty="0">
                <a:latin typeface="Calibri"/>
              </a:rPr>
              <a:t>Because it is recognized that irritable mood is a common expression of depression in young children, the DSM-5 specifies that irritable mood may </a:t>
            </a:r>
            <a:r>
              <a:rPr lang="en-US" dirty="0" smtClean="0">
                <a:latin typeface="Calibri"/>
              </a:rPr>
              <a:t>be </a:t>
            </a:r>
            <a:r>
              <a:rPr lang="en-US" dirty="0">
                <a:latin typeface="Calibri"/>
              </a:rPr>
              <a:t>substituted for depressed mood</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3C87CEED-E9A7-423F-8621-74AF7C3EE0B1}" type="slidenum">
              <a:rPr lang="en-US"/>
              <a:t>9</a:t>
            </a:fld>
            <a:endParaRPr lang="en-US"/>
          </a:p>
        </p:txBody>
      </p:sp>
    </p:spTree>
    <p:extLst>
      <p:ext uri="{BB962C8B-B14F-4D97-AF65-F5344CB8AC3E}">
        <p14:creationId xmlns:p14="http://schemas.microsoft.com/office/powerpoint/2010/main" val="404486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846CE7D5-CF57-46EF-B807-FDD0502418D4}" type="datetimeFigureOut">
              <a:rPr lang="en-US" smtClean="0"/>
              <a:t>2015-10-28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30EA680-D336-4FF7-8B7A-9848BB0A1C3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4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2015-10-28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803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2015-10-28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423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2015-10-28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874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2015-10-28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18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2015-10-28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536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2015-10-28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113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2015-10-28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901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2015-10-28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446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2015-10-28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149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2015-10-28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3626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46CE7D5-CF57-46EF-B807-FDD0502418D4}" type="datetimeFigureOut">
              <a:rPr lang="en-US" smtClean="0"/>
              <a:t>2015-10-28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7697321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childmind.org/en/posts/articles/2011-5-16-what-behavioral-therapy-works-childhood-depress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wbmd.com/depression/guide/depression-children?page=2%234" TargetMode="External"/><Relationship Id="rId4" Type="http://schemas.openxmlformats.org/officeDocument/2006/relationships/hyperlink" Target="http://www.cmha.ca/media/fast-facts-about-mental-illness/%23.VhlBQbS4l" TargetMode="External"/><Relationship Id="rId5" Type="http://schemas.openxmlformats.org/officeDocument/2006/relationships/hyperlink" Target="http://www.childmind.org/en/health/disorder-guide/major-depressive-disorder" TargetMode="External"/><Relationship Id="rId6" Type="http://schemas.openxmlformats.org/officeDocument/2006/relationships/hyperlink" Target="http://www.aacap.org/AACAP/Families_and_Youth/Resource_Centers/Depression_Resource_Center/FAQ.aspx" TargetMode="External"/><Relationship Id="rId7" Type="http://schemas.openxmlformats.org/officeDocument/2006/relationships/hyperlink" Target="http://www.wpspublish.com/store/p/2703/childrens-depression-rating-scale-revised-cdrs-r"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psychologytoday.com/blog/the-squeaky-wheel/201510/is-the-difference-between-sadness-and-depression?utm_source=FacebookPost&amp;utm_medium=FBPost&amp;utm_campaign=FBPo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Major Depressive Disorder</a:t>
            </a:r>
            <a:endParaRPr lang="en-US" dirty="0"/>
          </a:p>
        </p:txBody>
      </p:sp>
      <p:sp>
        <p:nvSpPr>
          <p:cNvPr id="3" name="Subtitle 2"/>
          <p:cNvSpPr>
            <a:spLocks noGrp="1"/>
          </p:cNvSpPr>
          <p:nvPr>
            <p:ph type="subTitle" idx="1"/>
          </p:nvPr>
        </p:nvSpPr>
        <p:spPr/>
        <p:txBody>
          <a:bodyPr/>
          <a:lstStyle/>
          <a:p>
            <a:r>
              <a:rPr lang="en-US" dirty="0" smtClean="0"/>
              <a:t>Lianne Vroom, Shabnam Paiwand, Ashley Carlson</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56671" y="1866378"/>
            <a:ext cx="4754880" cy="777240"/>
          </a:xfrm>
        </p:spPr>
        <p:txBody>
          <a:bodyPr>
            <a:normAutofit fontScale="77500" lnSpcReduction="20000"/>
          </a:bodyPr>
          <a:lstStyle/>
          <a:p>
            <a:r>
              <a:rPr lang="en-US" sz="4800" dirty="0"/>
              <a:t>Younger children may:</a:t>
            </a:r>
          </a:p>
        </p:txBody>
      </p:sp>
      <p:sp>
        <p:nvSpPr>
          <p:cNvPr id="3" name="Content Placeholder 2"/>
          <p:cNvSpPr>
            <a:spLocks noGrp="1"/>
          </p:cNvSpPr>
          <p:nvPr>
            <p:ph sz="half" idx="2"/>
          </p:nvPr>
        </p:nvSpPr>
        <p:spPr>
          <a:xfrm>
            <a:off x="839788" y="2388508"/>
            <a:ext cx="5157787" cy="3684588"/>
          </a:xfrm>
        </p:spPr>
        <p:txBody>
          <a:bodyPr vert="horz" lIns="91440" tIns="45720" rIns="91440" bIns="45720" rtlCol="0" anchor="t">
            <a:normAutofit/>
          </a:bodyPr>
          <a:lstStyle/>
          <a:p>
            <a:pPr marL="0" indent="0">
              <a:buNone/>
            </a:pPr>
            <a:endParaRPr lang="en-US" dirty="0"/>
          </a:p>
          <a:p>
            <a:r>
              <a:rPr lang="en-US"/>
              <a:t>pretend to be sick </a:t>
            </a:r>
            <a:endParaRPr lang="en-US" dirty="0"/>
          </a:p>
          <a:p>
            <a:r>
              <a:rPr lang="en-US"/>
              <a:t>refuse to go to school</a:t>
            </a:r>
            <a:endParaRPr lang="en-US" dirty="0"/>
          </a:p>
          <a:p>
            <a:r>
              <a:rPr lang="en-US"/>
              <a:t>cling to parent </a:t>
            </a:r>
            <a:endParaRPr lang="en-US" dirty="0"/>
          </a:p>
          <a:p>
            <a:r>
              <a:rPr lang="en-US"/>
              <a:t>worry that a parent may die</a:t>
            </a:r>
            <a:endParaRPr lang="en-US" dirty="0"/>
          </a:p>
          <a:p>
            <a:pPr marL="0" indent="0">
              <a:buNone/>
            </a:pPr>
            <a:endParaRPr lang="en-US" dirty="0"/>
          </a:p>
        </p:txBody>
      </p:sp>
      <p:sp>
        <p:nvSpPr>
          <p:cNvPr id="5" name="Text Placeholder 4"/>
          <p:cNvSpPr>
            <a:spLocks noGrp="1"/>
          </p:cNvSpPr>
          <p:nvPr>
            <p:ph type="body" sz="quarter" idx="3"/>
          </p:nvPr>
        </p:nvSpPr>
        <p:spPr>
          <a:xfrm>
            <a:off x="6133344" y="2069718"/>
            <a:ext cx="5183188" cy="766155"/>
          </a:xfrm>
        </p:spPr>
        <p:txBody>
          <a:bodyPr>
            <a:normAutofit fontScale="92500"/>
          </a:bodyPr>
          <a:lstStyle/>
          <a:p>
            <a:r>
              <a:rPr lang="en-US" sz="4800"/>
              <a:t>Older children may:</a:t>
            </a:r>
            <a:endParaRPr lang="en-US" sz="4800" dirty="0"/>
          </a:p>
          <a:p>
            <a:endParaRPr lang="en-US" dirty="0"/>
          </a:p>
        </p:txBody>
      </p:sp>
      <p:sp>
        <p:nvSpPr>
          <p:cNvPr id="6" name="Content Placeholder 5"/>
          <p:cNvSpPr>
            <a:spLocks noGrp="1"/>
          </p:cNvSpPr>
          <p:nvPr>
            <p:ph sz="quarter" idx="4"/>
          </p:nvPr>
        </p:nvSpPr>
        <p:spPr>
          <a:xfrm>
            <a:off x="6172200" y="2777064"/>
            <a:ext cx="5183188" cy="3684588"/>
          </a:xfrm>
        </p:spPr>
        <p:txBody>
          <a:bodyPr vert="horz" lIns="91440" tIns="45720" rIns="91440" bIns="45720" rtlCol="0" anchor="t">
            <a:normAutofit/>
          </a:bodyPr>
          <a:lstStyle/>
          <a:p>
            <a:r>
              <a:rPr lang="en-US"/>
              <a:t>sulk </a:t>
            </a:r>
            <a:endParaRPr lang="en-US" dirty="0"/>
          </a:p>
          <a:p>
            <a:r>
              <a:rPr lang="en-US"/>
              <a:t>get into trouble at school </a:t>
            </a:r>
            <a:endParaRPr lang="en-US" dirty="0"/>
          </a:p>
          <a:p>
            <a:r>
              <a:rPr lang="en-US"/>
              <a:t>be negative or irritable </a:t>
            </a:r>
            <a:endParaRPr lang="en-US" dirty="0"/>
          </a:p>
          <a:p>
            <a:r>
              <a:rPr lang="en-US"/>
              <a:t>feel misunderstood </a:t>
            </a:r>
            <a:endParaRPr lang="en-US" dirty="0"/>
          </a:p>
          <a:p>
            <a:endParaRPr lang="en-US" dirty="0"/>
          </a:p>
        </p:txBody>
      </p:sp>
    </p:spTree>
    <p:extLst>
      <p:ext uri="{BB962C8B-B14F-4D97-AF65-F5344CB8AC3E}">
        <p14:creationId xmlns:p14="http://schemas.microsoft.com/office/powerpoint/2010/main" val="4234083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44" y="424427"/>
            <a:ext cx="9875520" cy="1356360"/>
          </a:xfrm>
        </p:spPr>
        <p:txBody>
          <a:bodyPr/>
          <a:lstStyle/>
          <a:p>
            <a:r>
              <a:rPr lang="en-US" dirty="0"/>
              <a:t>Coding and Recording </a:t>
            </a:r>
          </a:p>
        </p:txBody>
      </p:sp>
      <p:sp>
        <p:nvSpPr>
          <p:cNvPr id="3" name="Content Placeholder 2"/>
          <p:cNvSpPr>
            <a:spLocks noGrp="1"/>
          </p:cNvSpPr>
          <p:nvPr>
            <p:ph idx="1"/>
          </p:nvPr>
        </p:nvSpPr>
        <p:spPr>
          <a:xfrm>
            <a:off x="264612" y="1567543"/>
            <a:ext cx="11642929" cy="4528457"/>
          </a:xfrm>
        </p:spPr>
        <p:txBody>
          <a:bodyPr vert="horz" lIns="91440" tIns="45720" rIns="91440" bIns="45720" rtlCol="0" anchor="t">
            <a:normAutofit fontScale="85000" lnSpcReduction="20000"/>
          </a:bodyPr>
          <a:lstStyle/>
          <a:p>
            <a:pPr marL="457200" lvl="1" indent="0">
              <a:buNone/>
            </a:pPr>
            <a:endParaRPr lang="en-US" sz="3500" dirty="0"/>
          </a:p>
          <a:p>
            <a:pPr lvl="2"/>
            <a:r>
              <a:rPr lang="en-US" sz="3500" dirty="0"/>
              <a:t>Single or recurrent episode</a:t>
            </a:r>
          </a:p>
          <a:p>
            <a:pPr lvl="2"/>
            <a:r>
              <a:rPr lang="en-US" sz="3500" dirty="0"/>
              <a:t>Current severity (mild, moderate, severe) </a:t>
            </a:r>
          </a:p>
          <a:p>
            <a:pPr lvl="2"/>
            <a:r>
              <a:rPr lang="en-US" sz="3500" dirty="0"/>
              <a:t>Psychotic specifiers </a:t>
            </a:r>
            <a:endParaRPr lang="en-US" sz="3500" dirty="0" smtClean="0"/>
          </a:p>
          <a:p>
            <a:pPr lvl="2"/>
            <a:r>
              <a:rPr lang="en-US" sz="3500" dirty="0" smtClean="0"/>
              <a:t>Remission specifiers (full, partial) </a:t>
            </a:r>
            <a:endParaRPr lang="en-US" sz="3500" dirty="0"/>
          </a:p>
          <a:p>
            <a:pPr lvl="2"/>
            <a:r>
              <a:rPr lang="en-US" sz="3500" dirty="0"/>
              <a:t>Other specifiers (without codes</a:t>
            </a:r>
            <a:r>
              <a:rPr lang="en-US" sz="3500" dirty="0" smtClean="0"/>
              <a:t>)</a:t>
            </a:r>
            <a:endParaRPr lang="en-US" sz="3500" dirty="0"/>
          </a:p>
          <a:p>
            <a:pPr lvl="2"/>
            <a:endParaRPr lang="en-US" sz="2600" dirty="0" smtClean="0">
              <a:solidFill>
                <a:srgbClr val="FF0000"/>
              </a:solidFill>
            </a:endParaRPr>
          </a:p>
          <a:p>
            <a:pPr marL="457200" lvl="1" indent="0">
              <a:buNone/>
            </a:pPr>
            <a:r>
              <a:rPr lang="en-US" sz="3300" dirty="0" smtClean="0"/>
              <a:t> </a:t>
            </a:r>
            <a:endParaRPr lang="en-US" sz="3300" dirty="0"/>
          </a:p>
          <a:p>
            <a:pPr marL="457200" lvl="1" indent="0">
              <a:buNone/>
            </a:pPr>
            <a:r>
              <a:rPr lang="en-US" sz="3300" b="1" dirty="0"/>
              <a:t>Example:</a:t>
            </a:r>
          </a:p>
          <a:p>
            <a:pPr marL="457200" lvl="1" indent="0">
              <a:buNone/>
            </a:pPr>
            <a:r>
              <a:rPr lang="en-US" sz="3300" dirty="0"/>
              <a:t>F33.1 Major Depressive Disorder, recurrent, moderate severity, with anxious distress </a:t>
            </a:r>
          </a:p>
        </p:txBody>
      </p:sp>
    </p:spTree>
    <p:extLst>
      <p:ext uri="{BB962C8B-B14F-4D97-AF65-F5344CB8AC3E}">
        <p14:creationId xmlns:p14="http://schemas.microsoft.com/office/powerpoint/2010/main" val="27971293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Diagnosis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Doctor </a:t>
            </a:r>
            <a:endParaRPr lang="en-US" dirty="0"/>
          </a:p>
          <a:p>
            <a:r>
              <a:rPr lang="en-US"/>
              <a:t>Mental Health Evaluation</a:t>
            </a:r>
          </a:p>
          <a:p>
            <a:r>
              <a:rPr lang="en-US"/>
              <a:t>Questionnaires</a:t>
            </a:r>
            <a:endParaRPr lang="en-US" dirty="0"/>
          </a:p>
          <a:p>
            <a:r>
              <a:rPr lang="en-US"/>
              <a:t>Rating Scales</a:t>
            </a:r>
          </a:p>
          <a:p>
            <a:pPr lvl="1"/>
            <a:r>
              <a:rPr lang="en-US"/>
              <a:t>Children's Depression Rating Scale (CDRS)</a:t>
            </a:r>
            <a:endParaRPr lang="en-US" dirty="0"/>
          </a:p>
          <a:p>
            <a:pPr lvl="1"/>
            <a:r>
              <a:rPr lang="en-US"/>
              <a:t>16 items, 6-12 years old</a:t>
            </a:r>
            <a:endParaRPr lang="en-US" dirty="0"/>
          </a:p>
          <a:p>
            <a:pPr lvl="1"/>
            <a:r>
              <a:rPr lang="en-US"/>
              <a:t>Parent, child and teacher </a:t>
            </a:r>
            <a:endParaRPr lang="en-US" dirty="0"/>
          </a:p>
          <a:p>
            <a:endParaRPr lang="en-US" dirty="0"/>
          </a:p>
        </p:txBody>
      </p:sp>
    </p:spTree>
    <p:extLst>
      <p:ext uri="{BB962C8B-B14F-4D97-AF65-F5344CB8AC3E}">
        <p14:creationId xmlns:p14="http://schemas.microsoft.com/office/powerpoint/2010/main" val="33995812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Children's Depression Rating Scale</a:t>
            </a:r>
            <a:endParaRPr lang="en-US" dirty="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45720" indent="0">
              <a:buNone/>
            </a:pPr>
            <a:r>
              <a:rPr lang="en-US" b="1" dirty="0">
                <a:latin typeface="Arial" charset="0"/>
              </a:rPr>
              <a:t>1.  Depressed Mood (0-5)</a:t>
            </a:r>
            <a:r>
              <a:rPr lang="en-US" b="1" dirty="0">
                <a:latin typeface="ArialMT" charset="0"/>
              </a:rPr>
              <a:t>. Affect may be aroused (e.g., sad, forlorn, </a:t>
            </a:r>
            <a:r>
              <a:rPr lang="en-US" b="1" dirty="0">
                <a:latin typeface="Arial" charset="0"/>
              </a:rPr>
              <a:t>5. </a:t>
            </a:r>
            <a:r>
              <a:rPr lang="en-US" b="1" dirty="0">
                <a:latin typeface="ArialMT" charset="0"/>
              </a:rPr>
              <a:t>gloomy, anguished) or suppressed. Note nonverbal behavior (e.g.,</a:t>
            </a:r>
            <a:br>
              <a:rPr lang="en-US" b="1" dirty="0">
                <a:latin typeface="ArialMT" charset="0"/>
              </a:rPr>
            </a:br>
            <a:r>
              <a:rPr lang="en-US" b="1" dirty="0">
                <a:latin typeface="ArialMT" charset="0"/>
              </a:rPr>
              <a:t> facial expression, eye contact, body posture). Child may or may not verbalize feelings of sadness. </a:t>
            </a:r>
          </a:p>
          <a:p>
            <a:r>
              <a:rPr lang="en-US" b="1" dirty="0">
                <a:latin typeface="ArialMT" charset="0"/>
              </a:rPr>
              <a:t>0=No information </a:t>
            </a:r>
          </a:p>
          <a:p>
            <a:r>
              <a:rPr lang="en-US" b="1" dirty="0">
                <a:latin typeface="ArialMT" charset="0"/>
              </a:rPr>
              <a:t>1=Definitely not depressed-facial expression and voice animated during interview </a:t>
            </a:r>
          </a:p>
          <a:p>
            <a:r>
              <a:rPr lang="en-US" b="1" dirty="0">
                <a:latin typeface="ArialMT" charset="0"/>
              </a:rPr>
              <a:t>2=Doubtful-mild suppression of affect during interview and/or some loss of spontaneity </a:t>
            </a:r>
          </a:p>
          <a:p>
            <a:r>
              <a:rPr lang="en-US" b="1" dirty="0">
                <a:latin typeface="ArialMT" charset="0"/>
              </a:rPr>
              <a:t>3=Mild-overall some loss of spontaneity. Child looks unhappy during parts of interview. May still be able to smile when discussing nonthreatening areas </a:t>
            </a:r>
          </a:p>
          <a:p>
            <a:r>
              <a:rPr lang="en-US" b="1" dirty="0">
                <a:latin typeface="ArialMT" charset="0"/>
              </a:rPr>
              <a:t>4=Moderate-may have a moderate restriction of affect throughout most of the interview and have brief periods where looks unhappy </a:t>
            </a:r>
          </a:p>
          <a:p>
            <a:r>
              <a:rPr lang="en-US" b="1" dirty="0">
                <a:latin typeface="ArialMT" charset="0"/>
              </a:rPr>
              <a:t>5=Severe-child looks sad, withdrawn with little verbal interaction throughout interview. May look like crying </a:t>
            </a:r>
          </a:p>
          <a:p>
            <a:endParaRPr lang="en-US" dirty="0"/>
          </a:p>
          <a:p>
            <a:endParaRPr lang="en-US" dirty="0"/>
          </a:p>
        </p:txBody>
      </p:sp>
    </p:spTree>
    <p:extLst>
      <p:ext uri="{BB962C8B-B14F-4D97-AF65-F5344CB8AC3E}">
        <p14:creationId xmlns:p14="http://schemas.microsoft.com/office/powerpoint/2010/main" val="203654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7" y="398743"/>
            <a:ext cx="10515600" cy="1325563"/>
          </a:xfrm>
        </p:spPr>
        <p:txBody>
          <a:bodyPr/>
          <a:lstStyle/>
          <a:p>
            <a:r>
              <a:rPr lang="en-US"/>
              <a:t>Discussion Question: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Who is at risk for developing depression?</a:t>
            </a:r>
            <a:endParaRPr lang="en-US" dirty="0"/>
          </a:p>
          <a:p>
            <a:endParaRPr lang="en-US" dirty="0"/>
          </a:p>
          <a:p>
            <a:endParaRPr lang="en-US" dirty="0"/>
          </a:p>
        </p:txBody>
      </p:sp>
      <p:pic>
        <p:nvPicPr>
          <p:cNvPr id="4" name="Picture 3" descr="depression.jpg"/>
          <p:cNvPicPr>
            <a:picLocks noChangeAspect="1"/>
          </p:cNvPicPr>
          <p:nvPr/>
        </p:nvPicPr>
        <p:blipFill>
          <a:blip r:embed="rId3"/>
          <a:stretch>
            <a:fillRect/>
          </a:stretch>
        </p:blipFill>
        <p:spPr>
          <a:xfrm>
            <a:off x="7273398" y="3565032"/>
            <a:ext cx="4513291" cy="2884487"/>
          </a:xfrm>
          <a:prstGeom prst="rect">
            <a:avLst/>
          </a:prstGeom>
        </p:spPr>
      </p:pic>
    </p:spTree>
    <p:extLst>
      <p:ext uri="{BB962C8B-B14F-4D97-AF65-F5344CB8AC3E}">
        <p14:creationId xmlns:p14="http://schemas.microsoft.com/office/powerpoint/2010/main" val="272744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is at Risk for Developing Depression?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Family members</a:t>
            </a:r>
          </a:p>
          <a:p>
            <a:r>
              <a:rPr lang="en-US" dirty="0"/>
              <a:t>Sex</a:t>
            </a:r>
          </a:p>
          <a:p>
            <a:r>
              <a:rPr lang="en-US" dirty="0"/>
              <a:t>Negative temperaments</a:t>
            </a:r>
          </a:p>
          <a:p>
            <a:r>
              <a:rPr lang="en-US" dirty="0"/>
              <a:t>Childhood experiences</a:t>
            </a:r>
          </a:p>
          <a:p>
            <a:r>
              <a:rPr lang="en-US" dirty="0"/>
              <a:t>Stressful life events </a:t>
            </a:r>
          </a:p>
          <a:p>
            <a:r>
              <a:rPr lang="en-US" dirty="0"/>
              <a:t>Having few friends or other personal relationships </a:t>
            </a:r>
          </a:p>
          <a:p>
            <a:r>
              <a:rPr lang="en-US" dirty="0"/>
              <a:t>Other major disorders/medical conditions </a:t>
            </a:r>
          </a:p>
          <a:p>
            <a:r>
              <a:rPr lang="en-US" dirty="0"/>
              <a:t>Environmental Factors </a:t>
            </a:r>
          </a:p>
        </p:txBody>
      </p:sp>
    </p:spTree>
    <p:extLst>
      <p:ext uri="{BB962C8B-B14F-4D97-AF65-F5344CB8AC3E}">
        <p14:creationId xmlns:p14="http://schemas.microsoft.com/office/powerpoint/2010/main" val="4070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Onset &amp; Prevalence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10-20% of Canadian youth are affected by a mental disorder</a:t>
            </a:r>
            <a:endParaRPr lang="en-US" dirty="0"/>
          </a:p>
          <a:p>
            <a:r>
              <a:rPr lang="en-US"/>
              <a:t>5% of males and 12% of females</a:t>
            </a:r>
            <a:endParaRPr lang="en-US" dirty="0"/>
          </a:p>
          <a:p>
            <a:r>
              <a:rPr lang="en-US"/>
              <a:t>3.2 million youth in Canada at risk for developing depression</a:t>
            </a:r>
            <a:endParaRPr lang="en-US" dirty="0"/>
          </a:p>
          <a:p>
            <a:endParaRPr lang="en-US" dirty="0"/>
          </a:p>
        </p:txBody>
      </p:sp>
      <p:pic>
        <p:nvPicPr>
          <p:cNvPr id="4" name="Picture 3" descr="child depression.jpg"/>
          <p:cNvPicPr>
            <a:picLocks noChangeAspect="1"/>
          </p:cNvPicPr>
          <p:nvPr/>
        </p:nvPicPr>
        <p:blipFill>
          <a:blip r:embed="rId3"/>
          <a:stretch>
            <a:fillRect/>
          </a:stretch>
        </p:blipFill>
        <p:spPr>
          <a:xfrm>
            <a:off x="7502643" y="3848100"/>
            <a:ext cx="4124207" cy="2559050"/>
          </a:xfrm>
          <a:prstGeom prst="rect">
            <a:avLst/>
          </a:prstGeom>
        </p:spPr>
      </p:pic>
    </p:spTree>
    <p:extLst>
      <p:ext uri="{BB962C8B-B14F-4D97-AF65-F5344CB8AC3E}">
        <p14:creationId xmlns:p14="http://schemas.microsoft.com/office/powerpoint/2010/main" val="41645644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graphic.png"/>
          <p:cNvPicPr>
            <a:picLocks noGrp="1" noChangeAspect="1"/>
          </p:cNvPicPr>
          <p:nvPr>
            <p:ph idx="1"/>
          </p:nvPr>
        </p:nvPicPr>
        <p:blipFill>
          <a:blip r:embed="rId3"/>
          <a:stretch>
            <a:fillRect/>
          </a:stretch>
        </p:blipFill>
        <p:spPr>
          <a:xfrm>
            <a:off x="1277938" y="200025"/>
            <a:ext cx="9317182" cy="6414716"/>
          </a:xfrm>
        </p:spPr>
      </p:pic>
    </p:spTree>
    <p:extLst>
      <p:ext uri="{BB962C8B-B14F-4D97-AF65-F5344CB8AC3E}">
        <p14:creationId xmlns:p14="http://schemas.microsoft.com/office/powerpoint/2010/main" val="324037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53" y="1004807"/>
            <a:ext cx="9875520" cy="1356360"/>
          </a:xfrm>
        </p:spPr>
        <p:txBody>
          <a:bodyPr>
            <a:normAutofit fontScale="90000"/>
          </a:bodyPr>
          <a:lstStyle/>
          <a:p>
            <a:r>
              <a:rPr lang="en-US" dirty="0"/>
              <a:t/>
            </a:r>
            <a:br>
              <a:rPr lang="en-US" dirty="0"/>
            </a:br>
            <a:r>
              <a:rPr lang="en-US"/>
              <a:t>Etiology of Depression: </a:t>
            </a:r>
            <a:r>
              <a:rPr lang="en-US" dirty="0"/>
              <a:t/>
            </a:r>
            <a:br>
              <a:rPr lang="en-US" dirty="0"/>
            </a:br>
            <a:r>
              <a:rPr lang="en-US"/>
              <a:t>Biological Vulnerability </a:t>
            </a:r>
            <a:r>
              <a:rPr lang="en-US" dirty="0"/>
              <a:t/>
            </a:r>
            <a:br>
              <a:rPr lang="en-US" dirty="0"/>
            </a:br>
            <a:r>
              <a:rPr lang="en-US"/>
              <a:t> </a:t>
            </a:r>
            <a:r>
              <a:rPr lang="en-US" dirty="0"/>
              <a:t/>
            </a:r>
            <a:br>
              <a:rPr lang="en-US" dirty="0"/>
            </a:br>
            <a:endParaRPr lang="en-US" dirty="0"/>
          </a:p>
        </p:txBody>
      </p:sp>
      <p:sp>
        <p:nvSpPr>
          <p:cNvPr id="3" name="Content Placeholder 2"/>
          <p:cNvSpPr>
            <a:spLocks noGrp="1"/>
          </p:cNvSpPr>
          <p:nvPr>
            <p:ph idx="1"/>
          </p:nvPr>
        </p:nvSpPr>
        <p:spPr>
          <a:xfrm>
            <a:off x="489489" y="2709028"/>
            <a:ext cx="7870609" cy="3979379"/>
          </a:xfrm>
        </p:spPr>
        <p:txBody>
          <a:bodyPr vert="horz" lIns="91440" tIns="45720" rIns="91440" bIns="45720" rtlCol="0" anchor="t">
            <a:normAutofit/>
          </a:bodyPr>
          <a:lstStyle/>
          <a:p>
            <a:r>
              <a:rPr lang="en-US" sz="2400"/>
              <a:t>Reduction in amygdala volume in adults with depression and increased amygdala activation </a:t>
            </a:r>
            <a:endParaRPr lang="en-US" sz="2400" dirty="0"/>
          </a:p>
          <a:p>
            <a:endParaRPr lang="en-US" dirty="0"/>
          </a:p>
          <a:p>
            <a:r>
              <a:rPr lang="en-US" sz="2400"/>
              <a:t>Lower Hippocampus volume</a:t>
            </a:r>
            <a:endParaRPr lang="en-US" sz="2400" dirty="0"/>
          </a:p>
          <a:p>
            <a:endParaRPr lang="en-US" dirty="0"/>
          </a:p>
          <a:p>
            <a:pPr lvl="1"/>
            <a:endParaRPr lang="en-US" sz="2400" dirty="0"/>
          </a:p>
        </p:txBody>
      </p:sp>
      <p:pic>
        <p:nvPicPr>
          <p:cNvPr id="4" name="Picture 3" descr="depression brain imaging.jpg"/>
          <p:cNvPicPr>
            <a:picLocks noChangeAspect="1"/>
          </p:cNvPicPr>
          <p:nvPr/>
        </p:nvPicPr>
        <p:blipFill>
          <a:blip r:embed="rId3"/>
          <a:stretch>
            <a:fillRect/>
          </a:stretch>
        </p:blipFill>
        <p:spPr>
          <a:xfrm>
            <a:off x="8518740" y="1082567"/>
            <a:ext cx="3269267" cy="2222876"/>
          </a:xfrm>
          <a:prstGeom prst="rect">
            <a:avLst/>
          </a:prstGeom>
        </p:spPr>
      </p:pic>
      <p:pic>
        <p:nvPicPr>
          <p:cNvPr id="6" name="Picture 5" descr="01 limbic.jpg"/>
          <p:cNvPicPr>
            <a:picLocks noChangeAspect="1"/>
          </p:cNvPicPr>
          <p:nvPr/>
        </p:nvPicPr>
        <p:blipFill>
          <a:blip r:embed="rId4"/>
          <a:stretch>
            <a:fillRect/>
          </a:stretch>
        </p:blipFill>
        <p:spPr>
          <a:xfrm>
            <a:off x="5257558" y="3609223"/>
            <a:ext cx="4057784" cy="2765155"/>
          </a:xfrm>
          <a:prstGeom prst="rect">
            <a:avLst/>
          </a:prstGeom>
        </p:spPr>
      </p:pic>
    </p:spTree>
    <p:extLst>
      <p:ext uri="{BB962C8B-B14F-4D97-AF65-F5344CB8AC3E}">
        <p14:creationId xmlns:p14="http://schemas.microsoft.com/office/powerpoint/2010/main" val="17839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charset="0"/>
              </a:rPr>
              <a:t> </a:t>
            </a:r>
            <a:br>
              <a:rPr lang="en-US" dirty="0">
                <a:latin typeface="Times" charset="0"/>
              </a:rPr>
            </a:br>
            <a:r>
              <a:rPr lang="en-US" dirty="0">
                <a:solidFill>
                  <a:srgbClr val="A6B727"/>
                </a:solidFill>
                <a:latin typeface="Corbel" charset="0"/>
              </a:rPr>
              <a:t>Etiology of Depression: Biological Vulnerability cont. </a:t>
            </a:r>
            <a:br>
              <a:rPr lang="en-US" dirty="0">
                <a:solidFill>
                  <a:srgbClr val="A6B727"/>
                </a:solidFill>
                <a:latin typeface="Corbel" charset="0"/>
              </a:rPr>
            </a:br>
            <a:r>
              <a:rPr lang="en-US" dirty="0">
                <a:solidFill>
                  <a:srgbClr val="A6B727"/>
                </a:solidFill>
                <a:latin typeface="Corbel" charset="0"/>
              </a:rPr>
              <a:t/>
            </a:r>
            <a:br>
              <a:rPr lang="en-US" dirty="0">
                <a:solidFill>
                  <a:srgbClr val="A6B727"/>
                </a:solidFill>
                <a:latin typeface="Corbel" charset="0"/>
              </a:rPr>
            </a:br>
            <a:endParaRPr lang="en-US" dirty="0">
              <a:solidFill>
                <a:srgbClr val="A6B727"/>
              </a:solidFill>
              <a:latin typeface="Corbel"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latin typeface="Corbel" charset="0"/>
              </a:rPr>
              <a:t>Dysregulation of the HPA axis (Hypothalamic-Pituitary-Adrenocortical Axis)  </a:t>
            </a:r>
          </a:p>
          <a:p>
            <a:endParaRPr lang="en-US" sz="2400" dirty="0">
              <a:latin typeface="Corbel" charset="0"/>
            </a:endParaRPr>
          </a:p>
          <a:p>
            <a:r>
              <a:rPr lang="en-US" sz="2400" dirty="0">
                <a:latin typeface="Corbel" charset="0"/>
              </a:rPr>
              <a:t>Genetics and nature vs nurture </a:t>
            </a:r>
          </a:p>
          <a:p>
            <a:endParaRPr lang="en-US" sz="2400" dirty="0"/>
          </a:p>
          <a:p>
            <a:endParaRPr lang="en-US" dirty="0"/>
          </a:p>
        </p:txBody>
      </p:sp>
      <p:pic>
        <p:nvPicPr>
          <p:cNvPr id="5" name="Picture 4" descr="HPA axis.jpg"/>
          <p:cNvPicPr>
            <a:picLocks noChangeAspect="1"/>
          </p:cNvPicPr>
          <p:nvPr/>
        </p:nvPicPr>
        <p:blipFill>
          <a:blip r:embed="rId3"/>
          <a:stretch>
            <a:fillRect/>
          </a:stretch>
        </p:blipFill>
        <p:spPr>
          <a:xfrm>
            <a:off x="7049522" y="2453602"/>
            <a:ext cx="3740957" cy="3959656"/>
          </a:xfrm>
          <a:prstGeom prst="rect">
            <a:avLst/>
          </a:prstGeom>
        </p:spPr>
      </p:pic>
    </p:spTree>
    <p:extLst>
      <p:ext uri="{BB962C8B-B14F-4D97-AF65-F5344CB8AC3E}">
        <p14:creationId xmlns:p14="http://schemas.microsoft.com/office/powerpoint/2010/main" val="418206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br>
              <a:rPr lang="en-US"/>
            </a:br>
            <a:endParaRPr lang="en-US" dirty="0"/>
          </a:p>
        </p:txBody>
      </p:sp>
      <p:sp>
        <p:nvSpPr>
          <p:cNvPr id="3" name="Content Placeholder 2"/>
          <p:cNvSpPr>
            <a:spLocks noGrp="1"/>
          </p:cNvSpPr>
          <p:nvPr>
            <p:ph idx="1"/>
          </p:nvPr>
        </p:nvSpPr>
        <p:spPr>
          <a:xfrm>
            <a:off x="980268" y="1638946"/>
            <a:ext cx="10035395" cy="4457054"/>
          </a:xfrm>
        </p:spPr>
        <p:txBody>
          <a:bodyPr vert="horz" lIns="91440" tIns="45720" rIns="91440" bIns="45720" rtlCol="0" anchor="t">
            <a:normAutofit/>
          </a:bodyPr>
          <a:lstStyle/>
          <a:p>
            <a:r>
              <a:rPr lang="en-US"/>
              <a:t>Depressive Disorders</a:t>
            </a:r>
            <a:endParaRPr lang="en-US" dirty="0"/>
          </a:p>
          <a:p>
            <a:r>
              <a:rPr lang="en-US"/>
              <a:t>DSM-IV vs DSM-5 </a:t>
            </a:r>
            <a:endParaRPr lang="en-US" dirty="0"/>
          </a:p>
          <a:p>
            <a:r>
              <a:rPr lang="en-US"/>
              <a:t>Major Depressive Disorder</a:t>
            </a:r>
            <a:endParaRPr lang="en-US" dirty="0"/>
          </a:p>
          <a:p>
            <a:r>
              <a:rPr lang="en-US"/>
              <a:t>What is it?</a:t>
            </a:r>
            <a:endParaRPr lang="en-US" dirty="0"/>
          </a:p>
          <a:p>
            <a:r>
              <a:rPr lang="en-US"/>
              <a:t>What to look for? </a:t>
            </a:r>
            <a:endParaRPr lang="en-US" dirty="0"/>
          </a:p>
          <a:p>
            <a:r>
              <a:rPr lang="en-US"/>
              <a:t>Risk Factors</a:t>
            </a:r>
            <a:endParaRPr lang="en-US" dirty="0"/>
          </a:p>
          <a:p>
            <a:r>
              <a:rPr lang="en-US"/>
              <a:t>Diagnosis</a:t>
            </a:r>
            <a:endParaRPr lang="en-US" dirty="0"/>
          </a:p>
          <a:p>
            <a:r>
              <a:rPr lang="en-US"/>
              <a:t>Treatment</a:t>
            </a:r>
            <a:endParaRPr lang="en-US" dirty="0"/>
          </a:p>
          <a:p>
            <a:r>
              <a:rPr lang="en-US"/>
              <a:t>Comorbidity </a:t>
            </a:r>
            <a:endParaRPr lang="en-US" dirty="0"/>
          </a:p>
        </p:txBody>
      </p:sp>
      <p:pic>
        <p:nvPicPr>
          <p:cNvPr id="6" name="Picture 5" descr="hyperbole-and-a-half-adventures-in-depression.png"/>
          <p:cNvPicPr>
            <a:picLocks noChangeAspect="1"/>
          </p:cNvPicPr>
          <p:nvPr/>
        </p:nvPicPr>
        <p:blipFill>
          <a:blip r:embed="rId3"/>
          <a:stretch>
            <a:fillRect/>
          </a:stretch>
        </p:blipFill>
        <p:spPr>
          <a:xfrm>
            <a:off x="7658100" y="465138"/>
            <a:ext cx="3395360" cy="6119083"/>
          </a:xfrm>
          <a:prstGeom prst="rect">
            <a:avLst/>
          </a:prstGeom>
        </p:spPr>
      </p:pic>
    </p:spTree>
    <p:extLst>
      <p:ext uri="{BB962C8B-B14F-4D97-AF65-F5344CB8AC3E}">
        <p14:creationId xmlns:p14="http://schemas.microsoft.com/office/powerpoint/2010/main" val="230543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dirty="0">
                <a:latin typeface="Calibri" charset="0"/>
              </a:rPr>
              <a:t>Emotional Vulnerability to Depression</a:t>
            </a:r>
          </a:p>
        </p:txBody>
      </p:sp>
      <p:sp>
        <p:nvSpPr>
          <p:cNvPr id="3" name="Content Placeholder 2"/>
          <p:cNvSpPr>
            <a:spLocks noGrp="1"/>
          </p:cNvSpPr>
          <p:nvPr>
            <p:ph sz="half" idx="1"/>
          </p:nvPr>
        </p:nvSpPr>
        <p:spPr/>
        <p:txBody>
          <a:bodyPr vert="horz" lIns="91440" tIns="45720" rIns="91440" bIns="45720" rtlCol="0" anchor="t">
            <a:normAutofit/>
          </a:bodyPr>
          <a:lstStyle/>
          <a:p>
            <a:r>
              <a:rPr lang="en-US" sz="2400" dirty="0">
                <a:latin typeface="Calibri" charset="0"/>
              </a:rPr>
              <a:t> Based on temperament</a:t>
            </a:r>
          </a:p>
          <a:p>
            <a:pPr lvl="1"/>
            <a:r>
              <a:rPr lang="en-US" sz="2400" dirty="0">
                <a:latin typeface="Calibri" charset="0"/>
              </a:rPr>
              <a:t>1. High negative emotionality</a:t>
            </a:r>
          </a:p>
          <a:p>
            <a:pPr lvl="1"/>
            <a:r>
              <a:rPr lang="en-US" sz="2400" dirty="0">
                <a:latin typeface="Calibri" charset="0"/>
              </a:rPr>
              <a:t>2. Low positive emotionality </a:t>
            </a:r>
          </a:p>
          <a:p>
            <a:pPr lvl="1"/>
            <a:r>
              <a:rPr lang="en-US" sz="2400" dirty="0">
                <a:latin typeface="Calibri" charset="0"/>
              </a:rPr>
              <a:t>3. Poor effortful control</a:t>
            </a:r>
            <a:r>
              <a:rPr lang="en-US" dirty="0">
                <a:latin typeface="Calibri" charset="0"/>
              </a:rPr>
              <a:t>  </a:t>
            </a:r>
          </a:p>
        </p:txBody>
      </p:sp>
      <p:pic>
        <p:nvPicPr>
          <p:cNvPr id="6" name="Content Placeholder 5" descr="depression.png"/>
          <p:cNvPicPr>
            <a:picLocks noGrp="1" noChangeAspect="1"/>
          </p:cNvPicPr>
          <p:nvPr>
            <p:ph sz="half" idx="2"/>
          </p:nvPr>
        </p:nvPicPr>
        <p:blipFill>
          <a:blip r:embed="rId3"/>
          <a:stretch>
            <a:fillRect/>
          </a:stretch>
        </p:blipFill>
        <p:spPr>
          <a:xfrm>
            <a:off x="2967737" y="4198790"/>
            <a:ext cx="5933026" cy="2203006"/>
          </a:xfrm>
        </p:spPr>
      </p:pic>
      <p:sp>
        <p:nvSpPr>
          <p:cNvPr id="5" name="TextBox 4"/>
          <p:cNvSpPr txBox="1"/>
          <p:nvPr/>
        </p:nvSpPr>
        <p:spPr>
          <a:xfrm>
            <a:off x="-6239359" y="3833463"/>
            <a:ext cx="9577810" cy="769441"/>
          </a:xfrm>
          <a:prstGeom prst="rect">
            <a:avLst/>
          </a:prstGeom>
        </p:spPr>
        <p:txBody>
          <a:bodyPr rtlCol="0" anchor="t">
            <a:spAutoFit/>
          </a:bodyPr>
          <a:lstStyle/>
          <a:p>
            <a:pPr marL="285750" indent="-285750">
              <a:buFont typeface="Arial" panose="020B0604020202020204" pitchFamily="34" charset="0"/>
              <a:buChar char="•"/>
            </a:pPr>
            <a:endParaRPr lang="en-US" sz="4400" dirty="0"/>
          </a:p>
        </p:txBody>
      </p:sp>
    </p:spTree>
    <p:extLst>
      <p:ext uri="{BB962C8B-B14F-4D97-AF65-F5344CB8AC3E}">
        <p14:creationId xmlns:p14="http://schemas.microsoft.com/office/powerpoint/2010/main" val="134601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charset="0"/>
              </a:rPr>
              <a:t>Cognitive Vulnerability to Depression </a:t>
            </a:r>
            <a:r>
              <a:rPr lang="en-US" dirty="0"/>
              <a:t/>
            </a:r>
            <a:br>
              <a:rPr lang="en-US" dirty="0"/>
            </a:br>
            <a:endParaRPr lang="en-US"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a:solidFill>
                <a:srgbClr val="000000"/>
              </a:solidFill>
              <a:latin typeface="Corbel" charset="0"/>
            </a:endParaRPr>
          </a:p>
          <a:p>
            <a:r>
              <a:rPr lang="en-US" sz="2400" dirty="0">
                <a:solidFill>
                  <a:srgbClr val="A6B727"/>
                </a:solidFill>
                <a:latin typeface="Calibri" charset="0"/>
              </a:rPr>
              <a:t> Based on negative belief system </a:t>
            </a:r>
          </a:p>
          <a:p>
            <a:r>
              <a:rPr lang="en-US" sz="2400" dirty="0">
                <a:solidFill>
                  <a:srgbClr val="A6B727"/>
                </a:solidFill>
                <a:latin typeface="Calibri" charset="0"/>
              </a:rPr>
              <a:t>1. dysfunctional attitudes </a:t>
            </a:r>
          </a:p>
          <a:p>
            <a:r>
              <a:rPr lang="en-US" sz="2400" dirty="0">
                <a:solidFill>
                  <a:srgbClr val="A6B727"/>
                </a:solidFill>
                <a:latin typeface="Calibri" charset="0"/>
              </a:rPr>
              <a:t>2. biases in thinking </a:t>
            </a:r>
          </a:p>
          <a:p>
            <a:r>
              <a:rPr lang="en-US" sz="2400" dirty="0">
                <a:solidFill>
                  <a:srgbClr val="A6B727"/>
                </a:solidFill>
                <a:latin typeface="Calibri" charset="0"/>
              </a:rPr>
              <a:t>3.negative views of the self</a:t>
            </a:r>
          </a:p>
          <a:p>
            <a:endParaRPr lang="en-US" dirty="0"/>
          </a:p>
          <a:p>
            <a:endParaRPr lang="en-US" dirty="0"/>
          </a:p>
        </p:txBody>
      </p:sp>
      <p:pic>
        <p:nvPicPr>
          <p:cNvPr id="4" name="Picture 3" descr="depression 1.png"/>
          <p:cNvPicPr>
            <a:picLocks noChangeAspect="1"/>
          </p:cNvPicPr>
          <p:nvPr/>
        </p:nvPicPr>
        <p:blipFill>
          <a:blip r:embed="rId3"/>
          <a:stretch>
            <a:fillRect/>
          </a:stretch>
        </p:blipFill>
        <p:spPr>
          <a:xfrm>
            <a:off x="6584762" y="2356993"/>
            <a:ext cx="4937842" cy="2970131"/>
          </a:xfrm>
          <a:prstGeom prst="rect">
            <a:avLst/>
          </a:prstGeom>
        </p:spPr>
      </p:pic>
    </p:spTree>
    <p:extLst>
      <p:ext uri="{BB962C8B-B14F-4D97-AF65-F5344CB8AC3E}">
        <p14:creationId xmlns:p14="http://schemas.microsoft.com/office/powerpoint/2010/main" val="142393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Interpersonal Vulnerability to Depression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More important with regards to children and youth</a:t>
            </a:r>
            <a:endParaRPr lang="en-US" dirty="0"/>
          </a:p>
          <a:p>
            <a:r>
              <a:rPr lang="en-US"/>
              <a:t>Impairment in social skills </a:t>
            </a:r>
            <a:endParaRPr lang="en-US" dirty="0"/>
          </a:p>
          <a:p>
            <a:r>
              <a:rPr lang="en-US"/>
              <a:t>Relationship disturbances</a:t>
            </a:r>
            <a:endParaRPr lang="en-US" dirty="0"/>
          </a:p>
          <a:p>
            <a:endParaRPr lang="en-US" dirty="0"/>
          </a:p>
        </p:txBody>
      </p:sp>
      <p:pic>
        <p:nvPicPr>
          <p:cNvPr id="4" name="Picture 3" descr="madcoffee.png"/>
          <p:cNvPicPr>
            <a:picLocks noChangeAspect="1"/>
          </p:cNvPicPr>
          <p:nvPr/>
        </p:nvPicPr>
        <p:blipFill>
          <a:blip r:embed="rId3"/>
          <a:stretch>
            <a:fillRect/>
          </a:stretch>
        </p:blipFill>
        <p:spPr>
          <a:xfrm>
            <a:off x="7188200" y="3365500"/>
            <a:ext cx="4344606" cy="2778663"/>
          </a:xfrm>
          <a:prstGeom prst="rect">
            <a:avLst/>
          </a:prstGeom>
        </p:spPr>
      </p:pic>
    </p:spTree>
    <p:extLst>
      <p:ext uri="{BB962C8B-B14F-4D97-AF65-F5344CB8AC3E}">
        <p14:creationId xmlns:p14="http://schemas.microsoft.com/office/powerpoint/2010/main" val="281197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Comorbidity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Generalized Anxiety Disorders (GAD)</a:t>
            </a:r>
            <a:endParaRPr lang="en-US" dirty="0"/>
          </a:p>
          <a:p>
            <a:r>
              <a:rPr lang="en-US"/>
              <a:t>Panic Disorder</a:t>
            </a:r>
            <a:endParaRPr lang="en-US" dirty="0"/>
          </a:p>
          <a:p>
            <a:r>
              <a:rPr lang="en-US"/>
              <a:t>Greater risk for alcohol and substance abuse </a:t>
            </a:r>
            <a:endParaRPr lang="en-US" dirty="0"/>
          </a:p>
          <a:p>
            <a:r>
              <a:rPr lang="en-US"/>
              <a:t>Suicidal Risks</a:t>
            </a:r>
            <a:endParaRPr lang="en-US" dirty="0"/>
          </a:p>
        </p:txBody>
      </p:sp>
    </p:spTree>
    <p:extLst>
      <p:ext uri="{BB962C8B-B14F-4D97-AF65-F5344CB8AC3E}">
        <p14:creationId xmlns:p14="http://schemas.microsoft.com/office/powerpoint/2010/main" val="4032980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Treatment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Combination of psychological and pharmacological therapies </a:t>
            </a:r>
            <a:endParaRPr lang="en-US" dirty="0"/>
          </a:p>
          <a:p>
            <a:r>
              <a:rPr lang="en-US"/>
              <a:t>Psychotherapeutic - Interpersonal Therapy (IPT), Cognitive Behavioural Therapy (CBT)</a:t>
            </a:r>
            <a:endParaRPr lang="en-US" dirty="0"/>
          </a:p>
          <a:p>
            <a:r>
              <a:rPr lang="en-US"/>
              <a:t>Pharmacological - Reuptake Inhibitors (SSRI's, SNRI's &amp; NDRI's)</a:t>
            </a:r>
            <a:endParaRPr lang="en-US" dirty="0"/>
          </a:p>
          <a:p>
            <a:r>
              <a:rPr lang="en-US"/>
              <a:t>Group Therapy</a:t>
            </a:r>
            <a:endParaRPr lang="en-US" dirty="0"/>
          </a:p>
          <a:p>
            <a:r>
              <a:rPr lang="en-US"/>
              <a:t>Family Therapy </a:t>
            </a:r>
            <a:endParaRPr lang="en-US" dirty="0"/>
          </a:p>
          <a:p>
            <a:endParaRPr lang="en-US" dirty="0"/>
          </a:p>
          <a:p>
            <a:r>
              <a:rPr lang="en-US" dirty="0">
                <a:latin typeface="Calibri" charset="0"/>
                <a:hlinkClick r:id="rId3"/>
              </a:rPr>
              <a:t>http://www.childmind.org/en/posts/articles/2011-5-16-what-behavioral-therapy-works-childhood-depression</a:t>
            </a:r>
            <a:r>
              <a:rPr lang="en-US" dirty="0">
                <a:latin typeface="Calibri" charset="0"/>
              </a:rPr>
              <a:t>     </a:t>
            </a:r>
            <a:endParaRPr lang="en-US" dirty="0">
              <a:solidFill>
                <a:srgbClr val="FF0000"/>
              </a:solidFill>
              <a:latin typeface="Calibri" charset="0"/>
            </a:endParaRPr>
          </a:p>
          <a:p>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2106991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as Treatment</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Will medication increase the risk of suicide?</a:t>
            </a:r>
            <a:endParaRPr lang="en-US" dirty="0"/>
          </a:p>
          <a:p>
            <a:endParaRPr lang="en-US" dirty="0"/>
          </a:p>
          <a:p>
            <a:r>
              <a:rPr lang="en-US" dirty="0"/>
              <a:t>- SSRI's proven safe and effective</a:t>
            </a:r>
          </a:p>
          <a:p>
            <a:r>
              <a:rPr lang="en-US" dirty="0"/>
              <a:t>- Potential benefits vs. Potential risks</a:t>
            </a:r>
          </a:p>
        </p:txBody>
      </p:sp>
      <p:pic>
        <p:nvPicPr>
          <p:cNvPr id="4" name="Picture 3" descr="Medication.jpg"/>
          <p:cNvPicPr>
            <a:picLocks noChangeAspect="1"/>
          </p:cNvPicPr>
          <p:nvPr/>
        </p:nvPicPr>
        <p:blipFill>
          <a:blip r:embed="rId3"/>
          <a:stretch>
            <a:fillRect/>
          </a:stretch>
        </p:blipFill>
        <p:spPr>
          <a:xfrm>
            <a:off x="7063798" y="3459715"/>
            <a:ext cx="4711202" cy="2967038"/>
          </a:xfrm>
          <a:prstGeom prst="rect">
            <a:avLst/>
          </a:prstGeom>
        </p:spPr>
      </p:pic>
    </p:spTree>
    <p:extLst>
      <p:ext uri="{BB962C8B-B14F-4D97-AF65-F5344CB8AC3E}">
        <p14:creationId xmlns:p14="http://schemas.microsoft.com/office/powerpoint/2010/main" val="184916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it Sadness or Depression? </a:t>
            </a:r>
            <a:endParaRPr lang="en-US" dirty="0"/>
          </a:p>
        </p:txBody>
      </p:sp>
      <p:sp>
        <p:nvSpPr>
          <p:cNvPr id="3" name="Text Placeholder 2"/>
          <p:cNvSpPr>
            <a:spLocks noGrp="1"/>
          </p:cNvSpPr>
          <p:nvPr>
            <p:ph type="body" idx="1"/>
          </p:nvPr>
        </p:nvSpPr>
        <p:spPr/>
        <p:txBody>
          <a:bodyPr/>
          <a:lstStyle/>
          <a:p>
            <a:r>
              <a:rPr lang="en-US"/>
              <a:t>Sadness</a:t>
            </a:r>
            <a:endParaRPr lang="en-US" dirty="0"/>
          </a:p>
        </p:txBody>
      </p:sp>
      <p:sp>
        <p:nvSpPr>
          <p:cNvPr id="4" name="Content Placeholder 3"/>
          <p:cNvSpPr>
            <a:spLocks noGrp="1"/>
          </p:cNvSpPr>
          <p:nvPr>
            <p:ph sz="half" idx="2"/>
          </p:nvPr>
        </p:nvSpPr>
        <p:spPr/>
        <p:txBody>
          <a:bodyPr vert="horz" lIns="91440" tIns="45720" rIns="91440" bIns="45720" rtlCol="0" anchor="t">
            <a:normAutofit/>
          </a:bodyPr>
          <a:lstStyle/>
          <a:p>
            <a:r>
              <a:rPr lang="en-US"/>
              <a:t>normal human emotion</a:t>
            </a:r>
            <a:endParaRPr lang="en-US" dirty="0"/>
          </a:p>
          <a:p>
            <a:r>
              <a:rPr lang="en-US"/>
              <a:t>triggered by an event</a:t>
            </a:r>
            <a:endParaRPr lang="en-US" dirty="0"/>
          </a:p>
          <a:p>
            <a:r>
              <a:rPr lang="en-US"/>
              <a:t>sad ABOUT something</a:t>
            </a:r>
            <a:endParaRPr lang="en-US" dirty="0"/>
          </a:p>
          <a:p>
            <a:r>
              <a:rPr lang="en-US"/>
              <a:t>feeling eventually remits</a:t>
            </a:r>
            <a:endParaRPr lang="en-US" dirty="0"/>
          </a:p>
        </p:txBody>
      </p:sp>
      <p:sp>
        <p:nvSpPr>
          <p:cNvPr id="5" name="Text Placeholder 4"/>
          <p:cNvSpPr>
            <a:spLocks noGrp="1"/>
          </p:cNvSpPr>
          <p:nvPr>
            <p:ph type="body" sz="quarter" idx="3"/>
          </p:nvPr>
        </p:nvSpPr>
        <p:spPr/>
        <p:txBody>
          <a:bodyPr/>
          <a:lstStyle/>
          <a:p>
            <a:r>
              <a:rPr lang="en-US"/>
              <a:t>Depression</a:t>
            </a:r>
            <a:endParaRPr lang="en-US" dirty="0"/>
          </a:p>
        </p:txBody>
      </p:sp>
      <p:sp>
        <p:nvSpPr>
          <p:cNvPr id="6" name="Content Placeholder 5"/>
          <p:cNvSpPr>
            <a:spLocks noGrp="1"/>
          </p:cNvSpPr>
          <p:nvPr>
            <p:ph sz="quarter" idx="4"/>
          </p:nvPr>
        </p:nvSpPr>
        <p:spPr/>
        <p:txBody>
          <a:bodyPr vert="horz" lIns="91440" tIns="45720" rIns="91440" bIns="45720" rtlCol="0" anchor="t">
            <a:normAutofit/>
          </a:bodyPr>
          <a:lstStyle/>
          <a:p>
            <a:r>
              <a:rPr lang="en-US"/>
              <a:t>abnormal emotional state</a:t>
            </a:r>
            <a:endParaRPr lang="en-US" dirty="0"/>
          </a:p>
          <a:p>
            <a:r>
              <a:rPr lang="en-US"/>
              <a:t>no specific event</a:t>
            </a:r>
            <a:endParaRPr lang="en-US" dirty="0"/>
          </a:p>
          <a:p>
            <a:r>
              <a:rPr lang="en-US"/>
              <a:t>sad about everything</a:t>
            </a:r>
            <a:endParaRPr lang="en-US" dirty="0"/>
          </a:p>
          <a:p>
            <a:r>
              <a:rPr lang="en-US" dirty="0"/>
              <a:t>Unable to recover</a:t>
            </a:r>
          </a:p>
        </p:txBody>
      </p:sp>
    </p:spTree>
    <p:extLst>
      <p:ext uri="{BB962C8B-B14F-4D97-AF65-F5344CB8AC3E}">
        <p14:creationId xmlns:p14="http://schemas.microsoft.com/office/powerpoint/2010/main" val="34632603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ression nest.png"/>
          <p:cNvPicPr>
            <a:picLocks noChangeAspect="1"/>
          </p:cNvPicPr>
          <p:nvPr/>
        </p:nvPicPr>
        <p:blipFill>
          <a:blip r:embed="rId3"/>
          <a:stretch>
            <a:fillRect/>
          </a:stretch>
        </p:blipFill>
        <p:spPr>
          <a:xfrm>
            <a:off x="6797675" y="441325"/>
            <a:ext cx="3249613" cy="6150663"/>
          </a:xfrm>
          <a:prstGeom prst="rect">
            <a:avLst/>
          </a:prstGeom>
        </p:spPr>
      </p:pic>
      <p:sp>
        <p:nvSpPr>
          <p:cNvPr id="5" name="Title 4"/>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82167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a:xfrm>
            <a:off x="722313" y="1576053"/>
            <a:ext cx="10515600" cy="4812047"/>
          </a:xfrm>
        </p:spPr>
        <p:txBody>
          <a:bodyPr vert="horz" lIns="91440" tIns="45720" rIns="91440" bIns="45720" rtlCol="0" anchor="t">
            <a:normAutofit fontScale="70000" lnSpcReduction="20000"/>
          </a:bodyPr>
          <a:lstStyle/>
          <a:p>
            <a:endParaRPr lang="en-US" sz="3200" dirty="0">
              <a:latin typeface="Times"/>
              <a:cs typeface="Times"/>
            </a:endParaRPr>
          </a:p>
          <a:p>
            <a:r>
              <a:rPr lang="en-US" sz="3200" i="1" dirty="0">
                <a:latin typeface="Times" charset="0"/>
                <a:cs typeface="Times"/>
              </a:rPr>
              <a:t>Depression in children.  Depression Health Center.  </a:t>
            </a:r>
            <a:r>
              <a:rPr lang="en-US" sz="3200" dirty="0">
                <a:latin typeface="Times" charset="0"/>
                <a:cs typeface="Times"/>
              </a:rPr>
              <a:t>Retrieved from: </a:t>
            </a:r>
            <a:r>
              <a:rPr lang="en-US" sz="3200" dirty="0">
                <a:latin typeface="Times" charset="0"/>
                <a:cs typeface="Times"/>
                <a:hlinkClick r:id="rId3"/>
              </a:rPr>
              <a:t>http://www.wbmd.com/depression/guide/depression-children?page=2#4</a:t>
            </a:r>
            <a:endParaRPr lang="en-US" sz="3200" dirty="0">
              <a:latin typeface="Times" charset="0"/>
              <a:cs typeface="Times"/>
            </a:endParaRPr>
          </a:p>
          <a:p>
            <a:r>
              <a:rPr lang="en-US" sz="3200" i="1" dirty="0">
                <a:latin typeface="Times" charset="0"/>
                <a:cs typeface="Times"/>
              </a:rPr>
              <a:t>Fast facts about mental illness.  Canadian Mental Health Association.  </a:t>
            </a:r>
            <a:r>
              <a:rPr lang="en-US" sz="3200" dirty="0">
                <a:latin typeface="Times" charset="0"/>
                <a:cs typeface="Times"/>
              </a:rPr>
              <a:t>Retrieved from </a:t>
            </a:r>
            <a:r>
              <a:rPr lang="en-US" sz="3200" dirty="0">
                <a:latin typeface="Times" charset="0"/>
                <a:cs typeface="Times"/>
                <a:hlinkClick r:id="rId4"/>
              </a:rPr>
              <a:t>http://www.cmha.ca/media/fast-facts-about-mental-illness/#.VhlBQbS4l</a:t>
            </a:r>
            <a:endParaRPr lang="en-US" sz="3200" dirty="0">
              <a:latin typeface="Times" charset="0"/>
              <a:cs typeface="Times"/>
            </a:endParaRPr>
          </a:p>
          <a:p>
            <a:r>
              <a:rPr lang="en-US" sz="3200" i="1" dirty="0">
                <a:latin typeface="Times" charset="0"/>
                <a:cs typeface="Times"/>
              </a:rPr>
              <a:t>Major Depressive Disorder.  Child Mind Institute Mental Health Guide.  </a:t>
            </a:r>
            <a:r>
              <a:rPr lang="en-US" sz="3200" dirty="0">
                <a:latin typeface="Times" charset="0"/>
                <a:cs typeface="Times"/>
              </a:rPr>
              <a:t>Retrieved from </a:t>
            </a:r>
            <a:r>
              <a:rPr lang="en-US" sz="3200" dirty="0">
                <a:latin typeface="Times" charset="0"/>
                <a:cs typeface="Times"/>
                <a:hlinkClick r:id="rId5"/>
              </a:rPr>
              <a:t>http://www.childmind.org/en/health/disorder-guide/major-depressive-disorder</a:t>
            </a:r>
            <a:endParaRPr lang="en-US" sz="3200" dirty="0">
              <a:latin typeface="Times" charset="0"/>
              <a:cs typeface="Times"/>
            </a:endParaRPr>
          </a:p>
          <a:p>
            <a:r>
              <a:rPr lang="en-US" sz="3200" dirty="0">
                <a:latin typeface="Times"/>
                <a:cs typeface="Times"/>
              </a:rPr>
              <a:t>Mash, E.J. &amp; Barkley, R.A. (2014). </a:t>
            </a:r>
            <a:r>
              <a:rPr lang="en-US" sz="3200" i="1" dirty="0">
                <a:latin typeface="Times"/>
                <a:cs typeface="Times"/>
              </a:rPr>
              <a:t>Child Psychopathology (3</a:t>
            </a:r>
            <a:r>
              <a:rPr lang="en-US" sz="3200" i="1" baseline="30000" dirty="0">
                <a:latin typeface="Times"/>
                <a:cs typeface="Times"/>
              </a:rPr>
              <a:t>rd</a:t>
            </a:r>
            <a:r>
              <a:rPr lang="en-US" sz="3200" i="1" dirty="0">
                <a:latin typeface="Times"/>
                <a:cs typeface="Times"/>
              </a:rPr>
              <a:t> ed.)</a:t>
            </a:r>
            <a:r>
              <a:rPr lang="en-US" sz="3200" dirty="0">
                <a:latin typeface="Times"/>
                <a:cs typeface="Times"/>
              </a:rPr>
              <a:t>.New York: Guilford Press</a:t>
            </a:r>
          </a:p>
          <a:p>
            <a:r>
              <a:rPr lang="en-US" sz="3200" i="1" dirty="0">
                <a:latin typeface="Times" charset="0"/>
                <a:cs typeface="Times"/>
              </a:rPr>
              <a:t>Oppositional defiant disorder resource center.  (2015).  American Academy of  Child &amp; Adolescent Psychiatry.  Retrieved from </a:t>
            </a:r>
            <a:r>
              <a:rPr lang="en-US" sz="3200" i="1" dirty="0">
                <a:latin typeface="Times" charset="0"/>
                <a:cs typeface="Times"/>
                <a:hlinkClick r:id="rId6"/>
              </a:rPr>
              <a:t>http://www.aacap.org/AACAP/Families_and_Youth/Resource_Centers/Depression_Resource_Center/FAQ.aspx</a:t>
            </a:r>
            <a:r>
              <a:rPr lang="en-US" sz="3200" i="1" dirty="0">
                <a:latin typeface="Times" charset="0"/>
                <a:cs typeface="Times"/>
              </a:rPr>
              <a:t>  </a:t>
            </a:r>
          </a:p>
          <a:p>
            <a:r>
              <a:rPr lang="en-US" sz="3200" dirty="0">
                <a:latin typeface="Times" charset="0"/>
                <a:cs typeface="Times"/>
              </a:rPr>
              <a:t>Poznanski, E., &amp; Mokros, H. (2015).  Children's depression rating scale. Retrieved from:   </a:t>
            </a:r>
            <a:r>
              <a:rPr lang="en-US" sz="3200" dirty="0">
                <a:latin typeface="Times" charset="0"/>
                <a:cs typeface="Times"/>
                <a:hlinkClick r:id="rId7"/>
              </a:rPr>
              <a:t>http://www.wpspublish.com/store/p/2703/childrens-depression-rating-scale-revised-cdrs-r</a:t>
            </a:r>
            <a:endParaRPr lang="en-US" sz="3200" dirty="0">
              <a:latin typeface="Times" charset="0"/>
              <a:cs typeface="Times"/>
            </a:endParaRPr>
          </a:p>
          <a:p>
            <a:endParaRPr lang="en-US" sz="3200" dirty="0">
              <a:latin typeface="Times"/>
              <a:cs typeface="Times"/>
            </a:endParaRPr>
          </a:p>
        </p:txBody>
      </p:sp>
    </p:spTree>
    <p:extLst>
      <p:ext uri="{BB962C8B-B14F-4D97-AF65-F5344CB8AC3E}">
        <p14:creationId xmlns:p14="http://schemas.microsoft.com/office/powerpoint/2010/main" val="379396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000" i="1" dirty="0">
                <a:latin typeface="Times" charset="0"/>
              </a:rPr>
              <a:t>Savitz, J., Lucki, I., &amp; Drevets, W. C. (2009). 5-HT1A receptor function in major depressive disorder. Progress in Neurobiology, 88(1), 17-31. retrieved from http://dx.doi.org.ezproxy.lib.ucalgary.ca/10.1016/j.pneurobio.2009.01.009  </a:t>
            </a:r>
          </a:p>
          <a:p>
            <a:r>
              <a:rPr lang="en-US" i="1" dirty="0">
                <a:latin typeface="Times" charset="0"/>
              </a:rPr>
              <a:t>Winch, G.  (2015).  This is the difference between sadness and depression.  Psychology Today.  Retrieved from </a:t>
            </a:r>
            <a:r>
              <a:rPr lang="en-US" dirty="0">
                <a:latin typeface="Times" charset="0"/>
                <a:hlinkClick r:id="rId3"/>
              </a:rPr>
              <a:t>https://www.psychologytoday.com/blog/the-squeaky-wheel/201510/is-the-difference-between-sadness-and-depression?utm_source=FacebookPost&amp;utm_medium=FBPost&amp;utm_campaign=FBPost</a:t>
            </a:r>
            <a:r>
              <a:rPr lang="en-US" dirty="0">
                <a:latin typeface="Times" charset="0"/>
              </a:rPr>
              <a:t> </a:t>
            </a:r>
          </a:p>
          <a:p>
            <a:endParaRPr lang="en-US" dirty="0">
              <a:latin typeface="Times" charset="0"/>
            </a:endParaRPr>
          </a:p>
        </p:txBody>
      </p:sp>
    </p:spTree>
    <p:extLst>
      <p:ext uri="{BB962C8B-B14F-4D97-AF65-F5344CB8AC3E}">
        <p14:creationId xmlns:p14="http://schemas.microsoft.com/office/powerpoint/2010/main" val="140306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Depressive Disorders </a:t>
            </a:r>
            <a:endParaRPr lang="en-US" dirty="0">
              <a:solidFill>
                <a:srgbClr val="FF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a:t>Major Depressive Disorder</a:t>
            </a:r>
            <a:endParaRPr lang="en-US" dirty="0"/>
          </a:p>
          <a:p>
            <a:r>
              <a:rPr lang="en-US"/>
              <a:t>Disruptive Mood Dysregulation Disorder</a:t>
            </a:r>
            <a:endParaRPr lang="en-US" dirty="0"/>
          </a:p>
          <a:p>
            <a:r>
              <a:rPr lang="en-US"/>
              <a:t>Persistent Depressive Disorder (dysthymia)</a:t>
            </a:r>
            <a:endParaRPr lang="en-US" dirty="0"/>
          </a:p>
          <a:p>
            <a:r>
              <a:rPr lang="en-US"/>
              <a:t>Premenstrual Dysphoric Disorder </a:t>
            </a:r>
            <a:endParaRPr lang="en-US" dirty="0"/>
          </a:p>
          <a:p>
            <a:r>
              <a:rPr lang="en-US"/>
              <a:t>Substance/Medication Induced Depression</a:t>
            </a:r>
            <a:endParaRPr lang="en-US" dirty="0"/>
          </a:p>
          <a:p>
            <a:r>
              <a:rPr lang="en-US"/>
              <a:t>Depressive Disorder due to another medical condition</a:t>
            </a:r>
            <a:endParaRPr lang="en-US" dirty="0"/>
          </a:p>
          <a:p>
            <a:r>
              <a:rPr lang="en-US"/>
              <a:t>Other Specified Depressive Disorder</a:t>
            </a:r>
            <a:endParaRPr lang="en-US" dirty="0"/>
          </a:p>
          <a:p>
            <a:r>
              <a:rPr lang="en-US"/>
              <a:t>Unspecified Depressive Disorder</a:t>
            </a:r>
            <a:endParaRPr lang="en-US" dirty="0"/>
          </a:p>
        </p:txBody>
      </p:sp>
    </p:spTree>
    <p:extLst>
      <p:ext uri="{BB962C8B-B14F-4D97-AF65-F5344CB8AC3E}">
        <p14:creationId xmlns:p14="http://schemas.microsoft.com/office/powerpoint/2010/main" val="98588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would you suggest for treatment?</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800" b="1" dirty="0">
                <a:solidFill>
                  <a:srgbClr val="A6B727"/>
                </a:solidFill>
                <a:latin typeface="Corbel"/>
              </a:rPr>
              <a:t>Q:  My 8-year-old son is always unwell. In no particular order throughout the day he will be suffering ranging from headaches, tummy aches, pain on different parts of the body. He is very emotional and reactive. I myself have been diagnosed with depression decades ago, so our interactions become quite painful, and leave me feeling spent and guilty. Please help. I do not know how to help my child. He is a very unhappy boy, who told me that he knows I am tired of his complaints, and is feeling rejected at some level, I think.</a:t>
            </a:r>
            <a:r>
              <a:rPr lang="en-US" dirty="0"/>
              <a:t/>
            </a:r>
            <a:br>
              <a:rPr lang="en-US" dirty="0"/>
            </a:br>
            <a:endParaRPr lang="en-US" dirty="0"/>
          </a:p>
          <a:p>
            <a:endParaRPr lang="en-US" dirty="0"/>
          </a:p>
        </p:txBody>
      </p:sp>
    </p:spTree>
    <p:extLst>
      <p:ext uri="{BB962C8B-B14F-4D97-AF65-F5344CB8AC3E}">
        <p14:creationId xmlns:p14="http://schemas.microsoft.com/office/powerpoint/2010/main" val="1423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5827"/>
            <a:ext cx="9875838" cy="1579498"/>
          </a:xfrm>
        </p:spPr>
        <p:txBody>
          <a:bodyPr>
            <a:normAutofit fontScale="90000"/>
          </a:bodyPr>
          <a:lstStyle/>
          <a:p>
            <a:r>
              <a:rPr lang="en-US" dirty="0"/>
              <a:t/>
            </a:r>
            <a:br>
              <a:rPr lang="en-US" dirty="0"/>
            </a:br>
            <a:r>
              <a:rPr lang="en-US"/>
              <a:t>Case Study </a:t>
            </a: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838200" y="1379538"/>
            <a:ext cx="10515600" cy="5430641"/>
          </a:xfrm>
        </p:spPr>
        <p:txBody>
          <a:bodyPr vert="horz" lIns="91440" tIns="45720" rIns="91440" bIns="45720" rtlCol="0" anchor="t">
            <a:normAutofit/>
          </a:bodyPr>
          <a:lstStyle/>
          <a:p>
            <a:pPr marL="0" indent="0">
              <a:buNone/>
            </a:pPr>
            <a:r>
              <a:rPr lang="en-US" sz="3200"/>
              <a:t>Joey is a 10-year-old boy whose mother and teacher have shared their concerns about his irritability and temper tantrums displayed both at home and at school. With little provocation, he bursts into tears, yells, and throws objects. In class, he seems to have difficulty concentrating and seems easily distracted. Increasingly shunned by his peers, he plays by himself at recess- and at home, spends most of his time in his room watching TV. His mother notes that he has been sleeping poorly and has gained 10 pounds over the past couple of months from constant snacking.  </a:t>
            </a:r>
            <a:endParaRPr lang="en-US" sz="3200" dirty="0"/>
          </a:p>
          <a:p>
            <a:pPr marL="0" indent="0" algn="r">
              <a:buNone/>
            </a:pPr>
            <a:r>
              <a:rPr lang="en-US"/>
              <a:t>Mash, E. M., Berkley, R. A.Eds. (2014)</a:t>
            </a:r>
            <a:endParaRPr lang="en-US" dirty="0"/>
          </a:p>
        </p:txBody>
      </p:sp>
    </p:spTree>
    <p:extLst>
      <p:ext uri="{BB962C8B-B14F-4D97-AF65-F5344CB8AC3E}">
        <p14:creationId xmlns:p14="http://schemas.microsoft.com/office/powerpoint/2010/main" val="101833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Joey cont.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solidFill>
                  <a:srgbClr val="A6B727"/>
                </a:solidFill>
                <a:latin typeface="Corbel" charset="0"/>
              </a:rPr>
              <a:t>a deeply unhappy child</a:t>
            </a:r>
          </a:p>
          <a:p>
            <a:r>
              <a:rPr lang="en-US" sz="2400" dirty="0">
                <a:solidFill>
                  <a:srgbClr val="A6B727"/>
                </a:solidFill>
                <a:latin typeface="Corbel" charset="0"/>
              </a:rPr>
              <a:t>expresses feelings of worthlessness and hopelessness and even a wish that he would die.</a:t>
            </a:r>
          </a:p>
          <a:p>
            <a:r>
              <a:rPr lang="en-US" sz="2400" dirty="0">
                <a:solidFill>
                  <a:srgbClr val="A6B727"/>
                </a:solidFill>
                <a:latin typeface="Corbel" charset="0"/>
              </a:rPr>
              <a:t>adverse life experience : symptoms began 6 months ago when his father remarried and moved to another town, where he spends far less time with Joe</a:t>
            </a:r>
            <a:r>
              <a:rPr lang="en-US" dirty="0">
                <a:solidFill>
                  <a:srgbClr val="A6B727"/>
                </a:solidFill>
                <a:latin typeface="Corbel" charset="0"/>
              </a:rPr>
              <a:t>y. </a:t>
            </a:r>
          </a:p>
        </p:txBody>
      </p:sp>
    </p:spTree>
    <p:extLst>
      <p:ext uri="{BB962C8B-B14F-4D97-AF65-F5344CB8AC3E}">
        <p14:creationId xmlns:p14="http://schemas.microsoft.com/office/powerpoint/2010/main" val="150194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Major Depressive Disorder? (MDD)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lvl="2"/>
            <a:endParaRPr lang="en-US" dirty="0" smtClean="0"/>
          </a:p>
          <a:p>
            <a:pPr marL="548640" lvl="2" indent="0">
              <a:buNone/>
            </a:pPr>
            <a:endParaRPr lang="en-US" sz="2500" dirty="0" smtClean="0"/>
          </a:p>
          <a:p>
            <a:pPr marL="548640" lvl="2" indent="0">
              <a:buNone/>
            </a:pPr>
            <a:r>
              <a:rPr lang="en-US" sz="2500" dirty="0" smtClean="0"/>
              <a:t>It is a mood disorder that causes persistent feeling of sadness and loss of interest. It affects how you feel, think and behave and can lead to a variety of emotional and physical problems. </a:t>
            </a:r>
            <a:endParaRPr lang="en-US" sz="2500" dirty="0"/>
          </a:p>
        </p:txBody>
      </p:sp>
    </p:spTree>
    <p:extLst>
      <p:ext uri="{BB962C8B-B14F-4D97-AF65-F5344CB8AC3E}">
        <p14:creationId xmlns:p14="http://schemas.microsoft.com/office/powerpoint/2010/main" val="2267228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08" y="0"/>
            <a:ext cx="9875520" cy="1356360"/>
          </a:xfrm>
        </p:spPr>
        <p:txBody>
          <a:bodyPr/>
          <a:lstStyle/>
          <a:p>
            <a:r>
              <a:rPr lang="en-US" dirty="0"/>
              <a:t>DSM-5 Diagnostic Criteria </a:t>
            </a:r>
          </a:p>
        </p:txBody>
      </p:sp>
      <p:sp>
        <p:nvSpPr>
          <p:cNvPr id="3" name="Content Placeholder 2"/>
          <p:cNvSpPr>
            <a:spLocks noGrp="1"/>
          </p:cNvSpPr>
          <p:nvPr>
            <p:ph idx="1"/>
          </p:nvPr>
        </p:nvSpPr>
        <p:spPr>
          <a:xfrm>
            <a:off x="412907" y="1038421"/>
            <a:ext cx="11779093" cy="6141973"/>
          </a:xfrm>
        </p:spPr>
        <p:txBody>
          <a:bodyPr vert="horz" lIns="91440" tIns="45720" rIns="91440" bIns="45720" rtlCol="0" anchor="t">
            <a:normAutofit/>
          </a:bodyPr>
          <a:lstStyle/>
          <a:p>
            <a:pPr marL="457200" indent="-457200">
              <a:buAutoNum type="alphaUcPeriod"/>
            </a:pPr>
            <a:r>
              <a:rPr lang="en-US" sz="2100" b="1" dirty="0" smtClean="0">
                <a:latin typeface="Times"/>
                <a:cs typeface="Times"/>
              </a:rPr>
              <a:t>Five </a:t>
            </a:r>
            <a:r>
              <a:rPr lang="en-US" sz="2100" b="1" dirty="0">
                <a:latin typeface="Times"/>
                <a:cs typeface="Times"/>
              </a:rPr>
              <a:t>(or more) </a:t>
            </a:r>
            <a:r>
              <a:rPr lang="en-US" sz="2100" dirty="0">
                <a:latin typeface="Times"/>
                <a:cs typeface="Times"/>
              </a:rPr>
              <a:t>of the following symptoms have been present during </a:t>
            </a:r>
            <a:r>
              <a:rPr lang="en-US" sz="2100" b="1" dirty="0">
                <a:latin typeface="Times"/>
                <a:cs typeface="Times"/>
              </a:rPr>
              <a:t>the same 2-week </a:t>
            </a:r>
            <a:r>
              <a:rPr lang="en-US" sz="2100" b="1" dirty="0" smtClean="0">
                <a:latin typeface="Times"/>
                <a:cs typeface="Times"/>
              </a:rPr>
              <a:t>period</a:t>
            </a:r>
            <a:r>
              <a:rPr lang="en-US" sz="2100" dirty="0" smtClean="0">
                <a:latin typeface="Times"/>
                <a:cs typeface="Times"/>
              </a:rPr>
              <a:t> </a:t>
            </a:r>
            <a:r>
              <a:rPr lang="en-US" sz="2100" i="1" dirty="0" smtClean="0">
                <a:latin typeface="Times"/>
                <a:cs typeface="Times"/>
              </a:rPr>
              <a:t>nearly everyday</a:t>
            </a:r>
            <a:r>
              <a:rPr lang="en-US" sz="2100" dirty="0" smtClean="0">
                <a:latin typeface="Times"/>
                <a:cs typeface="Times"/>
              </a:rPr>
              <a:t> </a:t>
            </a:r>
            <a:r>
              <a:rPr lang="en-US" sz="2100" dirty="0">
                <a:latin typeface="Times"/>
                <a:cs typeface="Times"/>
              </a:rPr>
              <a:t>and represent a change from previous functioning; </a:t>
            </a:r>
            <a:r>
              <a:rPr lang="en-US" sz="2100" b="1" dirty="0">
                <a:latin typeface="Times"/>
                <a:cs typeface="Times"/>
              </a:rPr>
              <a:t>at least one </a:t>
            </a:r>
            <a:r>
              <a:rPr lang="en-US" sz="2100" dirty="0">
                <a:latin typeface="Times"/>
                <a:cs typeface="Times"/>
              </a:rPr>
              <a:t>of the symptoms is either (1) depressed mood (irritable mood) or (2) loss of interest or pleasure. </a:t>
            </a:r>
            <a:endParaRPr lang="en-US" sz="2100" dirty="0" smtClean="0">
              <a:latin typeface="Times"/>
              <a:cs typeface="Times"/>
            </a:endParaRPr>
          </a:p>
          <a:p>
            <a:pPr marL="457200" indent="-457200">
              <a:buAutoNum type="arabicPeriod"/>
            </a:pPr>
            <a:r>
              <a:rPr lang="en-US" sz="2100" dirty="0" smtClean="0">
                <a:latin typeface="Times"/>
                <a:cs typeface="Times"/>
              </a:rPr>
              <a:t>Depressed mood or irritable </a:t>
            </a:r>
            <a:endParaRPr lang="en-US" sz="2100" dirty="0">
              <a:latin typeface="Times"/>
              <a:cs typeface="Times"/>
            </a:endParaRPr>
          </a:p>
          <a:p>
            <a:pPr marL="0" indent="0">
              <a:buNone/>
            </a:pPr>
            <a:r>
              <a:rPr lang="en-US" sz="2100" dirty="0" smtClean="0">
                <a:latin typeface="Times"/>
                <a:cs typeface="Times"/>
              </a:rPr>
              <a:t>2. Decreased interest of pleasure </a:t>
            </a:r>
            <a:endParaRPr lang="en-US" sz="2100" dirty="0">
              <a:latin typeface="Times"/>
              <a:cs typeface="Times"/>
            </a:endParaRPr>
          </a:p>
          <a:p>
            <a:pPr marL="0" indent="0">
              <a:buNone/>
            </a:pPr>
            <a:r>
              <a:rPr lang="en-US" sz="2100" dirty="0" smtClean="0">
                <a:latin typeface="Times"/>
                <a:cs typeface="Times"/>
              </a:rPr>
              <a:t>3. Significant weight change (5%) or change in appetite</a:t>
            </a:r>
          </a:p>
          <a:p>
            <a:pPr marL="0" indent="0">
              <a:buNone/>
            </a:pPr>
            <a:r>
              <a:rPr lang="en-US" sz="2100" dirty="0" smtClean="0">
                <a:latin typeface="Times"/>
                <a:cs typeface="Times"/>
              </a:rPr>
              <a:t>4</a:t>
            </a:r>
            <a:r>
              <a:rPr lang="en-US" sz="2100" dirty="0">
                <a:latin typeface="Times"/>
                <a:cs typeface="Times"/>
              </a:rPr>
              <a:t>. </a:t>
            </a:r>
            <a:r>
              <a:rPr lang="en-US" sz="2100" dirty="0" smtClean="0">
                <a:latin typeface="Times"/>
                <a:cs typeface="Times"/>
              </a:rPr>
              <a:t>Change in sleep </a:t>
            </a:r>
            <a:endParaRPr lang="en-US" sz="2100" dirty="0">
              <a:latin typeface="Times"/>
              <a:cs typeface="Times"/>
            </a:endParaRPr>
          </a:p>
          <a:p>
            <a:pPr marL="0" indent="0">
              <a:buNone/>
            </a:pPr>
            <a:r>
              <a:rPr lang="en-US" sz="2100" dirty="0">
                <a:latin typeface="Times"/>
                <a:cs typeface="Times"/>
              </a:rPr>
              <a:t>5. </a:t>
            </a:r>
            <a:r>
              <a:rPr lang="en-US" sz="2100" dirty="0" smtClean="0">
                <a:latin typeface="Times"/>
                <a:cs typeface="Times"/>
              </a:rPr>
              <a:t>Change in activity: Psychomotor </a:t>
            </a:r>
            <a:r>
              <a:rPr lang="en-US" sz="2100" dirty="0">
                <a:latin typeface="Times"/>
                <a:cs typeface="Times"/>
              </a:rPr>
              <a:t>agitation or retardation </a:t>
            </a:r>
            <a:endParaRPr lang="en-US" sz="2100" dirty="0" smtClean="0">
              <a:latin typeface="Times"/>
              <a:cs typeface="Times"/>
            </a:endParaRPr>
          </a:p>
          <a:p>
            <a:pPr marL="0" indent="0">
              <a:buNone/>
            </a:pPr>
            <a:r>
              <a:rPr lang="en-US" sz="2100" dirty="0" smtClean="0">
                <a:latin typeface="Times"/>
                <a:cs typeface="Times"/>
              </a:rPr>
              <a:t>6</a:t>
            </a:r>
            <a:r>
              <a:rPr lang="en-US" sz="2100" dirty="0">
                <a:latin typeface="Times"/>
                <a:cs typeface="Times"/>
              </a:rPr>
              <a:t>. Fatigue or loss of energy </a:t>
            </a:r>
            <a:endParaRPr lang="en-US" sz="2100" dirty="0" smtClean="0">
              <a:latin typeface="Times"/>
              <a:cs typeface="Times"/>
            </a:endParaRPr>
          </a:p>
          <a:p>
            <a:pPr marL="0" indent="0">
              <a:buNone/>
            </a:pPr>
            <a:r>
              <a:rPr lang="en-US" sz="2100" dirty="0" smtClean="0">
                <a:latin typeface="Times"/>
                <a:cs typeface="Times"/>
              </a:rPr>
              <a:t>7</a:t>
            </a:r>
            <a:r>
              <a:rPr lang="en-US" sz="2100" dirty="0">
                <a:latin typeface="Times"/>
                <a:cs typeface="Times"/>
              </a:rPr>
              <a:t>. </a:t>
            </a:r>
            <a:r>
              <a:rPr lang="en-US" sz="2100" dirty="0" smtClean="0">
                <a:latin typeface="Times"/>
                <a:cs typeface="Times"/>
              </a:rPr>
              <a:t>Feelings </a:t>
            </a:r>
            <a:r>
              <a:rPr lang="en-US" sz="2100" dirty="0">
                <a:latin typeface="Times"/>
                <a:cs typeface="Times"/>
              </a:rPr>
              <a:t>of worthlessness or excessive or inappropriate guilt </a:t>
            </a:r>
            <a:r>
              <a:rPr lang="en-US" sz="2100" dirty="0" smtClean="0">
                <a:latin typeface="Times"/>
                <a:cs typeface="Times"/>
              </a:rPr>
              <a:t> </a:t>
            </a:r>
          </a:p>
          <a:p>
            <a:pPr marL="0" indent="0">
              <a:buNone/>
            </a:pPr>
            <a:r>
              <a:rPr lang="en-US" sz="2100" dirty="0" smtClean="0">
                <a:latin typeface="Times"/>
                <a:cs typeface="Times"/>
              </a:rPr>
              <a:t>8</a:t>
            </a:r>
            <a:r>
              <a:rPr lang="en-US" sz="2100" dirty="0">
                <a:latin typeface="Times"/>
                <a:cs typeface="Times"/>
              </a:rPr>
              <a:t>. </a:t>
            </a:r>
            <a:r>
              <a:rPr lang="en-US" sz="2100" dirty="0" smtClean="0">
                <a:latin typeface="Times"/>
                <a:cs typeface="Times"/>
              </a:rPr>
              <a:t>Concentration or indecisiveness </a:t>
            </a:r>
          </a:p>
          <a:p>
            <a:pPr marL="0" indent="0">
              <a:buNone/>
            </a:pPr>
            <a:r>
              <a:rPr lang="en-US" sz="2100" dirty="0" smtClean="0">
                <a:latin typeface="Times"/>
                <a:cs typeface="Times"/>
              </a:rPr>
              <a:t>9. Suicidality </a:t>
            </a:r>
            <a:endParaRPr lang="en-US" dirty="0">
              <a:latin typeface="Times"/>
              <a:cs typeface="Times"/>
            </a:endParaRPr>
          </a:p>
        </p:txBody>
      </p:sp>
    </p:spTree>
    <p:extLst>
      <p:ext uri="{BB962C8B-B14F-4D97-AF65-F5344CB8AC3E}">
        <p14:creationId xmlns:p14="http://schemas.microsoft.com/office/powerpoint/2010/main" val="19088197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2137" y="570966"/>
            <a:ext cx="10574337" cy="5653087"/>
          </a:xfrm>
        </p:spPr>
        <p:txBody>
          <a:bodyPr vert="horz" lIns="91440" tIns="45720" rIns="91440" bIns="45720" rtlCol="0" anchor="t">
            <a:normAutofit/>
          </a:bodyPr>
          <a:lstStyle/>
          <a:p>
            <a:pPr marL="0" indent="0">
              <a:buNone/>
            </a:pPr>
            <a:endParaRPr lang="en-US" dirty="0" smtClean="0"/>
          </a:p>
          <a:p>
            <a:pPr marL="0" indent="0">
              <a:buNone/>
            </a:pPr>
            <a:r>
              <a:rPr lang="en-US" dirty="0" smtClean="0"/>
              <a:t>B</a:t>
            </a:r>
            <a:r>
              <a:rPr lang="en-US" dirty="0"/>
              <a:t>. The symptoms cause clinically significant distress or impairment in social, occupational, or other important areas of functioning </a:t>
            </a:r>
          </a:p>
          <a:p>
            <a:pPr marL="0" indent="0">
              <a:buNone/>
            </a:pPr>
            <a:r>
              <a:rPr lang="en-US" dirty="0"/>
              <a:t>C. The episode is not attributable to the physiological effects of a substance or to another medical condition. </a:t>
            </a:r>
          </a:p>
          <a:p>
            <a:pPr marL="0" indent="0">
              <a:buNone/>
            </a:pPr>
            <a:r>
              <a:rPr lang="en-US" dirty="0" smtClean="0"/>
              <a:t>D</a:t>
            </a:r>
            <a:r>
              <a:rPr lang="en-US" dirty="0"/>
              <a:t>. The occurrence of the major depressive episode is not better explained by schizophrenia, delusional disorder, or other psychotic disorders.</a:t>
            </a:r>
          </a:p>
          <a:p>
            <a:pPr marL="0" indent="0">
              <a:buNone/>
            </a:pPr>
            <a:r>
              <a:rPr lang="en-US" dirty="0"/>
              <a:t>E. There has never been a manic episode or hypomanic episode. </a:t>
            </a:r>
          </a:p>
          <a:p>
            <a:pPr marL="0" indent="0">
              <a:buNone/>
            </a:pPr>
            <a:r>
              <a:rPr lang="en-US" b="1" dirty="0"/>
              <a:t>Note: </a:t>
            </a:r>
            <a:r>
              <a:rPr lang="en-US" dirty="0"/>
              <a:t>This exclusion does not apply if the episodes are substance-induced or due to other medical conditions. </a:t>
            </a:r>
          </a:p>
        </p:txBody>
      </p:sp>
    </p:spTree>
    <p:extLst>
      <p:ext uri="{BB962C8B-B14F-4D97-AF65-F5344CB8AC3E}">
        <p14:creationId xmlns:p14="http://schemas.microsoft.com/office/powerpoint/2010/main" val="817800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DSM-IV vs DSM-5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"Depressive Disorders" chapter is separated from "Bipolar and Related Disorders"</a:t>
            </a:r>
            <a:endParaRPr lang="en-US" dirty="0"/>
          </a:p>
          <a:p>
            <a:r>
              <a:rPr lang="en-US"/>
              <a:t>New Diagnoses of "Disruptive Mood Dysregulation Disorder" </a:t>
            </a:r>
            <a:endParaRPr lang="en-US" dirty="0"/>
          </a:p>
          <a:p>
            <a:r>
              <a:rPr lang="en-US" dirty="0"/>
              <a:t>DSM-5 focuses on persistence rather than severity </a:t>
            </a:r>
          </a:p>
          <a:p>
            <a:r>
              <a:rPr lang="en-US" dirty="0"/>
              <a:t>Irritable mood may be substituted for depressed mood</a:t>
            </a:r>
          </a:p>
        </p:txBody>
      </p:sp>
    </p:spTree>
    <p:extLst>
      <p:ext uri="{BB962C8B-B14F-4D97-AF65-F5344CB8AC3E}">
        <p14:creationId xmlns:p14="http://schemas.microsoft.com/office/powerpoint/2010/main" val="30158051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1166</TotalTime>
  <Words>2740</Words>
  <Application>Microsoft Macintosh PowerPoint</Application>
  <PresentationFormat>Custom</PresentationFormat>
  <Paragraphs>354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Basis</vt:lpstr>
      <vt:lpstr>Major Depressive Disorder</vt:lpstr>
      <vt:lpstr>Overview </vt:lpstr>
      <vt:lpstr>Depressive Disorders </vt:lpstr>
      <vt:lpstr> Case Study    </vt:lpstr>
      <vt:lpstr>Joey cont. </vt:lpstr>
      <vt:lpstr>What is Major Depressive Disorder? (MDD) </vt:lpstr>
      <vt:lpstr>DSM-5 Diagnostic Criteria </vt:lpstr>
      <vt:lpstr>PowerPoint Presentation</vt:lpstr>
      <vt:lpstr>DSM-IV vs DSM-5  </vt:lpstr>
      <vt:lpstr>PowerPoint Presentation</vt:lpstr>
      <vt:lpstr>Coding and Recording </vt:lpstr>
      <vt:lpstr>Diagnosis </vt:lpstr>
      <vt:lpstr>Children's Depression Rating Scale</vt:lpstr>
      <vt:lpstr>Discussion Question:</vt:lpstr>
      <vt:lpstr>Who is at Risk for Developing Depression?</vt:lpstr>
      <vt:lpstr>Onset &amp; Prevalence </vt:lpstr>
      <vt:lpstr>PowerPoint Presentation</vt:lpstr>
      <vt:lpstr> Etiology of Depression:  Biological Vulnerability    </vt:lpstr>
      <vt:lpstr>  Etiology of Depression: Biological Vulnerability cont.   </vt:lpstr>
      <vt:lpstr>Emotional Vulnerability to Depression</vt:lpstr>
      <vt:lpstr>Cognitive Vulnerability to Depression  </vt:lpstr>
      <vt:lpstr>Interpersonal Vulnerability to Depression</vt:lpstr>
      <vt:lpstr>Comorbidity </vt:lpstr>
      <vt:lpstr>Treatment </vt:lpstr>
      <vt:lpstr>Medication as Treatment</vt:lpstr>
      <vt:lpstr>Is it Sadness or Depression? </vt:lpstr>
      <vt:lpstr>Questions?</vt:lpstr>
      <vt:lpstr>References</vt:lpstr>
      <vt:lpstr>References</vt:lpstr>
      <vt:lpstr>What would you suggest for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Lianne Vroom</cp:lastModifiedBy>
  <cp:revision>82</cp:revision>
  <dcterms:created xsi:type="dcterms:W3CDTF">2013-07-15T20:26:40Z</dcterms:created>
  <dcterms:modified xsi:type="dcterms:W3CDTF">2015-10-29T01:48:32Z</dcterms:modified>
</cp:coreProperties>
</file>