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74"/>
  </p:notesMasterIdLst>
  <p:sldIdLst>
    <p:sldId id="256" r:id="rId2"/>
    <p:sldId id="288" r:id="rId3"/>
    <p:sldId id="289" r:id="rId4"/>
    <p:sldId id="290" r:id="rId5"/>
    <p:sldId id="367" r:id="rId6"/>
    <p:sldId id="370" r:id="rId7"/>
    <p:sldId id="368" r:id="rId8"/>
    <p:sldId id="354" r:id="rId9"/>
    <p:sldId id="355" r:id="rId10"/>
    <p:sldId id="362" r:id="rId11"/>
    <p:sldId id="357" r:id="rId12"/>
    <p:sldId id="358" r:id="rId13"/>
    <p:sldId id="369" r:id="rId14"/>
    <p:sldId id="360" r:id="rId15"/>
    <p:sldId id="365" r:id="rId16"/>
    <p:sldId id="366" r:id="rId17"/>
    <p:sldId id="291" r:id="rId18"/>
    <p:sldId id="292" r:id="rId19"/>
    <p:sldId id="293" r:id="rId20"/>
    <p:sldId id="294" r:id="rId21"/>
    <p:sldId id="296" r:id="rId22"/>
    <p:sldId id="297" r:id="rId23"/>
    <p:sldId id="298" r:id="rId24"/>
    <p:sldId id="299" r:id="rId25"/>
    <p:sldId id="301" r:id="rId26"/>
    <p:sldId id="302" r:id="rId27"/>
    <p:sldId id="303" r:id="rId28"/>
    <p:sldId id="300" r:id="rId29"/>
    <p:sldId id="304" r:id="rId30"/>
    <p:sldId id="305" r:id="rId31"/>
    <p:sldId id="306" r:id="rId32"/>
    <p:sldId id="307" r:id="rId33"/>
    <p:sldId id="308" r:id="rId34"/>
    <p:sldId id="309" r:id="rId35"/>
    <p:sldId id="363" r:id="rId36"/>
    <p:sldId id="310" r:id="rId37"/>
    <p:sldId id="311" r:id="rId38"/>
    <p:sldId id="312" r:id="rId39"/>
    <p:sldId id="313" r:id="rId40"/>
    <p:sldId id="314" r:id="rId41"/>
    <p:sldId id="315" r:id="rId42"/>
    <p:sldId id="316" r:id="rId43"/>
    <p:sldId id="317" r:id="rId44"/>
    <p:sldId id="318" r:id="rId45"/>
    <p:sldId id="320" r:id="rId46"/>
    <p:sldId id="321" r:id="rId47"/>
    <p:sldId id="322" r:id="rId48"/>
    <p:sldId id="323" r:id="rId49"/>
    <p:sldId id="324" r:id="rId50"/>
    <p:sldId id="325" r:id="rId51"/>
    <p:sldId id="326" r:id="rId52"/>
    <p:sldId id="327" r:id="rId53"/>
    <p:sldId id="328" r:id="rId54"/>
    <p:sldId id="329" r:id="rId55"/>
    <p:sldId id="331" r:id="rId56"/>
    <p:sldId id="332" r:id="rId57"/>
    <p:sldId id="333" r:id="rId58"/>
    <p:sldId id="334" r:id="rId59"/>
    <p:sldId id="335" r:id="rId60"/>
    <p:sldId id="336" r:id="rId61"/>
    <p:sldId id="337" r:id="rId62"/>
    <p:sldId id="338" r:id="rId63"/>
    <p:sldId id="339" r:id="rId64"/>
    <p:sldId id="341" r:id="rId65"/>
    <p:sldId id="345" r:id="rId66"/>
    <p:sldId id="342" r:id="rId67"/>
    <p:sldId id="343" r:id="rId68"/>
    <p:sldId id="344" r:id="rId69"/>
    <p:sldId id="349" r:id="rId70"/>
    <p:sldId id="350" r:id="rId71"/>
    <p:sldId id="351" r:id="rId72"/>
    <p:sldId id="352" r:id="rId73"/>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252"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997DAA9E-CF2F-4B1D-879E-65D74CBB7166}" type="datetimeFigureOut">
              <a:rPr lang="en-US" smtClean="0"/>
              <a:t>7/13/2017</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C536217E-7CBC-4A11-A639-4FE99D9C1D3B}" type="slidenum">
              <a:rPr lang="en-US" smtClean="0"/>
              <a:t>‹#›</a:t>
            </a:fld>
            <a:endParaRPr lang="en-US"/>
          </a:p>
        </p:txBody>
      </p:sp>
    </p:spTree>
    <p:extLst>
      <p:ext uri="{BB962C8B-B14F-4D97-AF65-F5344CB8AC3E}">
        <p14:creationId xmlns:p14="http://schemas.microsoft.com/office/powerpoint/2010/main" val="4226561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cerebromente.org.br/n02/historia/phineas5.gi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ask the following question to a group of adolescents, ‘how many of you had trouble getting up this morning?’ most of them would undoubtedly raise their hands.  </a:t>
            </a:r>
          </a:p>
          <a:p>
            <a:endParaRPr lang="en-US" dirty="0"/>
          </a:p>
          <a:p>
            <a:r>
              <a:rPr lang="en-US" dirty="0"/>
              <a:t>This struggle to get out of bed each morning is almost universal among teens!  And their parents will attest to it!  While there are exceptions to every rule, it is safe to say that this need to sleep later than their school schedules allow is a continual point of conflict between parents and their adolescent children.</a:t>
            </a:r>
          </a:p>
          <a:p>
            <a:endParaRPr lang="en-US" dirty="0"/>
          </a:p>
          <a:p>
            <a:r>
              <a:rPr lang="en-US" dirty="0"/>
              <a:t>The parents who engage in battles each morning to get their children out of bed, also often lament that they can’t get them INTO bed at night!  All of the nagging and pleading parents do to get their kids to bed earlier, is met with the familiar response, “but I’m not tired!” </a:t>
            </a:r>
          </a:p>
          <a:p>
            <a:endParaRPr lang="en-US" dirty="0"/>
          </a:p>
          <a:p>
            <a:r>
              <a:rPr lang="en-US" dirty="0"/>
              <a:t>AND…</a:t>
            </a:r>
          </a:p>
          <a:p>
            <a:endParaRPr lang="en-US" dirty="0"/>
          </a:p>
          <a:p>
            <a:r>
              <a:rPr lang="en-US" dirty="0"/>
              <a:t>When the weekend finally rolls around, it’s typical for these teens to sleep soundly until noon or later-  again, much to the chagrin of their parents!</a:t>
            </a:r>
          </a:p>
        </p:txBody>
      </p:sp>
      <p:sp>
        <p:nvSpPr>
          <p:cNvPr id="4" name="Slide Number Placeholder 3"/>
          <p:cNvSpPr>
            <a:spLocks noGrp="1"/>
          </p:cNvSpPr>
          <p:nvPr>
            <p:ph type="sldNum" sz="quarter" idx="10"/>
          </p:nvPr>
        </p:nvSpPr>
        <p:spPr/>
        <p:txBody>
          <a:bodyPr/>
          <a:lstStyle/>
          <a:p>
            <a:fld id="{A9484236-48FA-418B-9901-8222FF51FBB5}" type="slidenum">
              <a:rPr lang="en-US" smtClean="0"/>
              <a:t>17</a:t>
            </a:fld>
            <a:endParaRPr lang="en-US"/>
          </a:p>
        </p:txBody>
      </p:sp>
      <p:sp>
        <p:nvSpPr>
          <p:cNvPr id="5" name="Footer Placeholder 4"/>
          <p:cNvSpPr>
            <a:spLocks noGrp="1"/>
          </p:cNvSpPr>
          <p:nvPr>
            <p:ph type="ftr" sz="quarter" idx="11"/>
          </p:nvPr>
        </p:nvSpPr>
        <p:spPr/>
        <p:txBody>
          <a:bodyPr/>
          <a:lstStyle/>
          <a:p>
            <a:r>
              <a:rPr lang="en-US"/>
              <a:t>jcrotty- for PIRC module</a:t>
            </a:r>
          </a:p>
        </p:txBody>
      </p:sp>
      <p:sp>
        <p:nvSpPr>
          <p:cNvPr id="6" name="Header Placeholder 5"/>
          <p:cNvSpPr>
            <a:spLocks noGrp="1"/>
          </p:cNvSpPr>
          <p:nvPr>
            <p:ph type="hdr" sz="quarter" idx="12"/>
          </p:nvPr>
        </p:nvSpPr>
        <p:spPr/>
        <p:txBody>
          <a:bodyPr/>
          <a:lstStyle/>
          <a:p>
            <a:r>
              <a:rPr lang="en-US"/>
              <a:t>Adolescent Sleep Patterns</a:t>
            </a:r>
          </a:p>
        </p:txBody>
      </p:sp>
    </p:spTree>
    <p:extLst>
      <p:ext uri="{BB962C8B-B14F-4D97-AF65-F5344CB8AC3E}">
        <p14:creationId xmlns:p14="http://schemas.microsoft.com/office/powerpoint/2010/main" val="2872995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MS PGothic" panose="020B0600070205080204" pitchFamily="34" charset="-128"/>
              </a:rPr>
              <a:t>The self-regulation and organization of behavior across time to anticipate and prepare for the likely social future and to pursue one’s goals (self-interests) often in concert with others</a:t>
            </a:r>
          </a:p>
          <a:p>
            <a:pPr eaLnBrk="1" hangingPunct="1"/>
            <a:r>
              <a:rPr lang="en-US" altLang="en-US">
                <a:latin typeface="Times New Roman" panose="02020603050405020304" pitchFamily="18" charset="0"/>
                <a:ea typeface="MS PGothic" panose="020B0600070205080204" pitchFamily="34" charset="-128"/>
              </a:rPr>
              <a:t>The EF system most likely evolved to serve social functions in a group-living species (humans) that engages in reciprocity, trade, cooperation, coalition formation, and social competition</a:t>
            </a:r>
          </a:p>
          <a:p>
            <a:pPr eaLnBrk="1" hangingPunct="1"/>
            <a:endParaRPr lang="en-US" altLang="en-US">
              <a:latin typeface="Times New Roman" panose="02020603050405020304" pitchFamily="18" charset="0"/>
              <a:ea typeface="MS PGothic" panose="020B0600070205080204" pitchFamily="34" charset="-128"/>
            </a:endParaRPr>
          </a:p>
          <a:p>
            <a:endParaRPr lang="en-CA" altLang="en-US">
              <a:latin typeface="Times New Roman" panose="02020603050405020304" pitchFamily="18" charset="0"/>
            </a:endParaRPr>
          </a:p>
        </p:txBody>
      </p:sp>
      <p:sp>
        <p:nvSpPr>
          <p:cNvPr id="19460" name="Slide Number Placeholder 3"/>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5pPr>
            <a:lvl6pPr marL="2543518"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6pPr>
            <a:lvl7pPr marL="3005976"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7pPr>
            <a:lvl8pPr marL="3468434"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8pPr>
            <a:lvl9pPr marL="3930891"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EDAC4B6C-5E29-492A-96B5-8CDC3A7C74DA}" type="slidenum">
              <a:rPr lang="en-CA" altLang="en-US" smtClean="0"/>
              <a:pPr>
                <a:spcBef>
                  <a:spcPct val="0"/>
                </a:spcBef>
                <a:buSzPct val="45000"/>
                <a:buFont typeface="Wingdings" panose="05000000000000000000" pitchFamily="2" charset="2"/>
                <a:buNone/>
              </a:pPr>
              <a:t>27</a:t>
            </a:fld>
            <a:endParaRPr lang="en-CA" altLang="en-US"/>
          </a:p>
        </p:txBody>
      </p:sp>
    </p:spTree>
    <p:extLst>
      <p:ext uri="{BB962C8B-B14F-4D97-AF65-F5344CB8AC3E}">
        <p14:creationId xmlns:p14="http://schemas.microsoft.com/office/powerpoint/2010/main" val="2887001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5pPr>
            <a:lvl6pPr marL="2543518"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6pPr>
            <a:lvl7pPr marL="3005976"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7pPr>
            <a:lvl8pPr marL="3468434"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8pPr>
            <a:lvl9pPr marL="3930891"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0B20DF6B-0436-47CC-B663-754165820FFF}" type="slidenum">
              <a:rPr lang="en-CA" altLang="en-US" smtClean="0"/>
              <a:pPr>
                <a:spcBef>
                  <a:spcPct val="0"/>
                </a:spcBef>
                <a:buSzPct val="45000"/>
                <a:buFont typeface="Wingdings" panose="05000000000000000000" pitchFamily="2" charset="2"/>
                <a:buNone/>
              </a:pPr>
              <a:t>28</a:t>
            </a:fld>
            <a:endParaRPr lang="en-CA" altLang="en-US"/>
          </a:p>
        </p:txBody>
      </p:sp>
      <p:sp>
        <p:nvSpPr>
          <p:cNvPr id="13315" name="Rectangle 1"/>
          <p:cNvSpPr>
            <a:spLocks noGrp="1" noRot="1" noChangeAspect="1" noChangeArrowheads="1" noTextEdit="1"/>
          </p:cNvSpPr>
          <p:nvPr>
            <p:ph type="sldImg"/>
          </p:nvPr>
        </p:nvSpPr>
        <p:spPr>
          <a:xfrm>
            <a:off x="420688" y="703263"/>
            <a:ext cx="6262687" cy="3522662"/>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Text Box 2"/>
          <p:cNvSpPr>
            <a:spLocks noGrp="1" noChangeArrowheads="1"/>
          </p:cNvSpPr>
          <p:nvPr>
            <p:ph type="body" idx="1"/>
          </p:nvPr>
        </p:nvSpPr>
        <p:spPr>
          <a:xfrm>
            <a:off x="711096" y="4460896"/>
            <a:ext cx="5682330" cy="1418122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lnSpc>
                <a:spcPct val="90000"/>
              </a:lnSpc>
              <a:buSzPct val="80000"/>
            </a:pPr>
            <a:r>
              <a:rPr lang="en-US" altLang="en-US">
                <a:latin typeface="Times New Roman" panose="02020603050405020304" pitchFamily="18" charset="0"/>
              </a:rPr>
              <a:t>Multiple in nature, not a single capacity</a:t>
            </a:r>
          </a:p>
          <a:p>
            <a:pPr eaLnBrk="1" hangingPunct="1">
              <a:lnSpc>
                <a:spcPct val="90000"/>
              </a:lnSpc>
              <a:buSzPct val="80000"/>
            </a:pPr>
            <a:r>
              <a:rPr lang="en-US" altLang="en-US">
                <a:latin typeface="Times New Roman" panose="02020603050405020304" pitchFamily="18" charset="0"/>
              </a:rPr>
              <a:t>Part of neural circuits that are routed through the frontal lobes</a:t>
            </a:r>
          </a:p>
          <a:p>
            <a:pPr eaLnBrk="1" hangingPunct="1">
              <a:lnSpc>
                <a:spcPct val="90000"/>
              </a:lnSpc>
              <a:buSzPct val="80000"/>
            </a:pPr>
            <a:r>
              <a:rPr lang="en-US" altLang="en-US">
                <a:latin typeface="Times New Roman" panose="02020603050405020304" pitchFamily="18" charset="0"/>
              </a:rPr>
              <a:t>Cue the use of other mental abilities</a:t>
            </a:r>
          </a:p>
          <a:p>
            <a:pPr eaLnBrk="1" hangingPunct="1">
              <a:lnSpc>
                <a:spcPct val="90000"/>
              </a:lnSpc>
              <a:buSzPct val="80000"/>
            </a:pPr>
            <a:r>
              <a:rPr lang="en-US" altLang="en-US">
                <a:latin typeface="Times New Roman" panose="02020603050405020304" pitchFamily="18" charset="0"/>
              </a:rPr>
              <a:t>Direct and control perceptions, thoughts, actions, and, to some degree, emotions</a:t>
            </a:r>
          </a:p>
          <a:p>
            <a:pPr eaLnBrk="1" hangingPunct="1">
              <a:lnSpc>
                <a:spcPct val="90000"/>
              </a:lnSpc>
              <a:buSzPct val="80000"/>
            </a:pPr>
            <a:r>
              <a:rPr lang="en-US" altLang="en-US">
                <a:latin typeface="Times New Roman" panose="02020603050405020304" pitchFamily="18" charset="0"/>
              </a:rPr>
              <a:t>*Most needed when the routine for the task is not well developed</a:t>
            </a:r>
            <a:endParaRPr lang="en-CA" altLang="en-US">
              <a:latin typeface="Arial" panose="020B0604020202020204" pitchFamily="34" charset="0"/>
              <a:cs typeface="Arial" panose="020B0604020202020204" pitchFamily="34" charset="0"/>
            </a:endParaRPr>
          </a:p>
          <a:p>
            <a:pPr>
              <a:spcBef>
                <a:spcPts val="468"/>
              </a:spcBef>
            </a:pPr>
            <a:r>
              <a:rPr lang="en-CA" altLang="en-US">
                <a:latin typeface="Arial" panose="020B0604020202020204" pitchFamily="34" charset="0"/>
                <a:cs typeface="Arial" panose="020B0604020202020204" pitchFamily="34" charset="0"/>
              </a:rPr>
              <a:t>High order cognitive skills associated with the ability to engage in independent, goal-directed behavior</a:t>
            </a:r>
          </a:p>
          <a:p>
            <a:pPr>
              <a:spcBef>
                <a:spcPts val="468"/>
              </a:spcBef>
            </a:pPr>
            <a:r>
              <a:rPr lang="en-CA" altLang="en-US">
                <a:latin typeface="Arial" panose="020B0604020202020204" pitchFamily="34" charset="0"/>
                <a:cs typeface="Arial" panose="020B0604020202020204" pitchFamily="34" charset="0"/>
              </a:rPr>
              <a:t>Draw on fundamental skills to generate higher levels of creative and abstract thought</a:t>
            </a:r>
          </a:p>
          <a:p>
            <a:pPr>
              <a:spcBef>
                <a:spcPts val="468"/>
              </a:spcBef>
            </a:pPr>
            <a:endParaRPr lang="en-CA"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614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Times New Roman" panose="02020603050405020304" pitchFamily="18" charset="0"/>
            </a:endParaRPr>
          </a:p>
        </p:txBody>
      </p:sp>
      <p:sp>
        <p:nvSpPr>
          <p:cNvPr id="23556" name="Slide Number Placeholder 3"/>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5pPr>
            <a:lvl6pPr marL="2543518"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6pPr>
            <a:lvl7pPr marL="3005976"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7pPr>
            <a:lvl8pPr marL="3468434"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8pPr>
            <a:lvl9pPr marL="3930891"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2DC5F84B-BCF5-4799-8696-40B0CBCCC301}" type="slidenum">
              <a:rPr lang="en-CA" altLang="en-US" smtClean="0"/>
              <a:pPr>
                <a:spcBef>
                  <a:spcPct val="0"/>
                </a:spcBef>
                <a:buSzPct val="45000"/>
                <a:buFont typeface="Wingdings" panose="05000000000000000000" pitchFamily="2" charset="2"/>
                <a:buNone/>
              </a:pPr>
              <a:t>29</a:t>
            </a:fld>
            <a:endParaRPr lang="en-CA" altLang="en-US"/>
          </a:p>
        </p:txBody>
      </p:sp>
    </p:spTree>
    <p:extLst>
      <p:ext uri="{BB962C8B-B14F-4D97-AF65-F5344CB8AC3E}">
        <p14:creationId xmlns:p14="http://schemas.microsoft.com/office/powerpoint/2010/main" val="2162653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5pPr>
            <a:lvl6pPr marL="2543518"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6pPr>
            <a:lvl7pPr marL="3005976"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7pPr>
            <a:lvl8pPr marL="3468434"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8pPr>
            <a:lvl9pPr marL="3930891"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0526923C-2063-4E42-BA08-2748B8713B66}" type="slidenum">
              <a:rPr lang="en-CA" altLang="en-US" smtClean="0"/>
              <a:pPr>
                <a:spcBef>
                  <a:spcPct val="0"/>
                </a:spcBef>
                <a:buSzPct val="45000"/>
                <a:buFont typeface="Wingdings" panose="05000000000000000000" pitchFamily="2" charset="2"/>
                <a:buNone/>
              </a:pPr>
              <a:t>30</a:t>
            </a:fld>
            <a:endParaRPr lang="en-CA" altLang="en-US"/>
          </a:p>
        </p:txBody>
      </p:sp>
      <p:sp>
        <p:nvSpPr>
          <p:cNvPr id="58371" name="Rectangle 1"/>
          <p:cNvSpPr>
            <a:spLocks noGrp="1" noRot="1" noChangeAspect="1" noChangeArrowheads="1" noTextEdit="1"/>
          </p:cNvSpPr>
          <p:nvPr>
            <p:ph type="sldImg"/>
          </p:nvPr>
        </p:nvSpPr>
        <p:spPr>
          <a:xfrm>
            <a:off x="420688" y="703263"/>
            <a:ext cx="6262687" cy="3522662"/>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Text Box 2"/>
          <p:cNvSpPr>
            <a:spLocks noGrp="1" noChangeArrowheads="1"/>
          </p:cNvSpPr>
          <p:nvPr>
            <p:ph type="body" idx="1"/>
          </p:nvPr>
        </p:nvSpPr>
        <p:spPr>
          <a:xfrm>
            <a:off x="711096" y="4460896"/>
            <a:ext cx="5682330" cy="42267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90000"/>
              </a:lnSpc>
              <a:spcBef>
                <a:spcPts val="468"/>
              </a:spcBef>
              <a:tabLst>
                <a:tab pos="0" algn="l"/>
                <a:tab pos="940973" algn="l"/>
                <a:tab pos="1883553" algn="l"/>
                <a:tab pos="2826131" algn="l"/>
                <a:tab pos="3768710" algn="l"/>
                <a:tab pos="4711289" algn="l"/>
                <a:tab pos="5653868" algn="l"/>
                <a:tab pos="6596447" algn="l"/>
                <a:tab pos="7539026" algn="l"/>
                <a:tab pos="8481605" algn="l"/>
                <a:tab pos="9424184" algn="l"/>
                <a:tab pos="10366762" algn="l"/>
              </a:tabLst>
            </a:pPr>
            <a:r>
              <a:rPr lang="en-CA" altLang="en-US">
                <a:latin typeface="Arial" panose="020B0604020202020204" pitchFamily="34" charset="0"/>
                <a:cs typeface="Arial" panose="020B0604020202020204" pitchFamily="34" charset="0"/>
              </a:rPr>
              <a:t>Maturation of Executive Functions:</a:t>
            </a:r>
          </a:p>
          <a:p>
            <a:pPr>
              <a:lnSpc>
                <a:spcPct val="90000"/>
              </a:lnSpc>
              <a:spcBef>
                <a:spcPts val="468"/>
              </a:spcBef>
              <a:tabLst>
                <a:tab pos="0" algn="l"/>
                <a:tab pos="940973" algn="l"/>
                <a:tab pos="1883553" algn="l"/>
                <a:tab pos="2826131" algn="l"/>
                <a:tab pos="3768710" algn="l"/>
                <a:tab pos="4711289" algn="l"/>
                <a:tab pos="5653868" algn="l"/>
                <a:tab pos="6596447" algn="l"/>
                <a:tab pos="7539026" algn="l"/>
                <a:tab pos="8481605" algn="l"/>
                <a:tab pos="9424184" algn="l"/>
                <a:tab pos="10366762" algn="l"/>
              </a:tabLst>
            </a:pPr>
            <a:r>
              <a:rPr lang="en-CA" altLang="en-US">
                <a:latin typeface="Arial" panose="020B0604020202020204" pitchFamily="34" charset="0"/>
                <a:cs typeface="Arial" panose="020B0604020202020204" pitchFamily="34" charset="0"/>
              </a:rPr>
              <a:t>A maturational spurt from 17 to 25 years (frontal lobes don’t mature until age 25 or more)</a:t>
            </a:r>
          </a:p>
          <a:p>
            <a:pPr>
              <a:lnSpc>
                <a:spcPct val="90000"/>
              </a:lnSpc>
              <a:spcBef>
                <a:spcPts val="468"/>
              </a:spcBef>
              <a:tabLst>
                <a:tab pos="0" algn="l"/>
                <a:tab pos="940973" algn="l"/>
                <a:tab pos="1883553" algn="l"/>
                <a:tab pos="2826131" algn="l"/>
                <a:tab pos="3768710" algn="l"/>
                <a:tab pos="4711289" algn="l"/>
                <a:tab pos="5653868" algn="l"/>
                <a:tab pos="6596447" algn="l"/>
                <a:tab pos="7539026" algn="l"/>
                <a:tab pos="8481605" algn="l"/>
                <a:tab pos="9424184" algn="l"/>
                <a:tab pos="10366762" algn="l"/>
              </a:tabLst>
            </a:pPr>
            <a:r>
              <a:rPr lang="en-CA" altLang="en-US">
                <a:latin typeface="Arial" panose="020B0604020202020204" pitchFamily="34" charset="0"/>
                <a:cs typeface="Arial" panose="020B0604020202020204" pitchFamily="34" charset="0"/>
              </a:rPr>
              <a:t>For some continues into the early 30’s</a:t>
            </a:r>
          </a:p>
          <a:p>
            <a:pPr>
              <a:lnSpc>
                <a:spcPct val="90000"/>
              </a:lnSpc>
              <a:spcBef>
                <a:spcPts val="468"/>
              </a:spcBef>
              <a:tabLst>
                <a:tab pos="0" algn="l"/>
                <a:tab pos="940973" algn="l"/>
                <a:tab pos="1883553" algn="l"/>
                <a:tab pos="2826131" algn="l"/>
                <a:tab pos="3768710" algn="l"/>
                <a:tab pos="4711289" algn="l"/>
                <a:tab pos="5653868" algn="l"/>
                <a:tab pos="6596447" algn="l"/>
                <a:tab pos="7539026" algn="l"/>
                <a:tab pos="8481605" algn="l"/>
                <a:tab pos="9424184" algn="l"/>
                <a:tab pos="10366762" algn="l"/>
              </a:tabLst>
            </a:pPr>
            <a:r>
              <a:rPr lang="en-CA" altLang="en-US">
                <a:latin typeface="Arial" panose="020B0604020202020204" pitchFamily="34" charset="0"/>
                <a:cs typeface="Arial" panose="020B0604020202020204" pitchFamily="34" charset="0"/>
              </a:rPr>
              <a:t>Lastly, myleinization completed from 40 to 50’s (growth in myelin on axon; better conduction of electrical impulses</a:t>
            </a:r>
          </a:p>
          <a:p>
            <a:pPr>
              <a:lnSpc>
                <a:spcPct val="90000"/>
              </a:lnSpc>
              <a:spcBef>
                <a:spcPts val="468"/>
              </a:spcBef>
              <a:tabLst>
                <a:tab pos="0" algn="l"/>
                <a:tab pos="940973" algn="l"/>
                <a:tab pos="1883553" algn="l"/>
                <a:tab pos="2826131" algn="l"/>
                <a:tab pos="3768710" algn="l"/>
                <a:tab pos="4711289" algn="l"/>
                <a:tab pos="5653868" algn="l"/>
                <a:tab pos="6596447" algn="l"/>
                <a:tab pos="7539026" algn="l"/>
                <a:tab pos="8481605" algn="l"/>
                <a:tab pos="9424184" algn="l"/>
                <a:tab pos="10366762" algn="l"/>
              </a:tabLst>
            </a:pPr>
            <a:endParaRPr lang="en-CA" altLang="en-US">
              <a:latin typeface="Arial" panose="020B0604020202020204" pitchFamily="34" charset="0"/>
              <a:cs typeface="Arial" panose="020B0604020202020204" pitchFamily="34" charset="0"/>
            </a:endParaRPr>
          </a:p>
          <a:p>
            <a:pPr>
              <a:lnSpc>
                <a:spcPct val="90000"/>
              </a:lnSpc>
              <a:spcBef>
                <a:spcPts val="468"/>
              </a:spcBef>
              <a:tabLst>
                <a:tab pos="0" algn="l"/>
                <a:tab pos="940973" algn="l"/>
                <a:tab pos="1883553" algn="l"/>
                <a:tab pos="2826131" algn="l"/>
                <a:tab pos="3768710" algn="l"/>
                <a:tab pos="4711289" algn="l"/>
                <a:tab pos="5653868" algn="l"/>
                <a:tab pos="6596447" algn="l"/>
                <a:tab pos="7539026" algn="l"/>
                <a:tab pos="8481605" algn="l"/>
                <a:tab pos="9424184" algn="l"/>
                <a:tab pos="10366762" algn="l"/>
              </a:tabLst>
            </a:pPr>
            <a:endParaRPr lang="en-CA" altLang="en-US">
              <a:latin typeface="Arial" panose="020B0604020202020204" pitchFamily="34" charset="0"/>
              <a:cs typeface="Arial" panose="020B0604020202020204" pitchFamily="34" charset="0"/>
            </a:endParaRPr>
          </a:p>
          <a:p>
            <a:pPr>
              <a:lnSpc>
                <a:spcPct val="90000"/>
              </a:lnSpc>
              <a:spcBef>
                <a:spcPts val="468"/>
              </a:spcBef>
              <a:tabLst>
                <a:tab pos="0" algn="l"/>
                <a:tab pos="940973" algn="l"/>
                <a:tab pos="1883553" algn="l"/>
                <a:tab pos="2826131" algn="l"/>
                <a:tab pos="3768710" algn="l"/>
                <a:tab pos="4711289" algn="l"/>
                <a:tab pos="5653868" algn="l"/>
                <a:tab pos="6596447" algn="l"/>
                <a:tab pos="7539026" algn="l"/>
                <a:tab pos="8481605" algn="l"/>
                <a:tab pos="9424184" algn="l"/>
                <a:tab pos="10366762" algn="l"/>
              </a:tabLst>
            </a:pPr>
            <a:r>
              <a:rPr lang="en-CA" altLang="en-US">
                <a:latin typeface="Arial" panose="020B0604020202020204" pitchFamily="34" charset="0"/>
                <a:cs typeface="Arial" panose="020B0604020202020204" pitchFamily="34" charset="0"/>
              </a:rPr>
              <a:t>Intraindividually, all EFs do not develop evenly. For any given individual, one EF can be more or less developed than any other EF at any given point in time.</a:t>
            </a:r>
          </a:p>
          <a:p>
            <a:pPr>
              <a:lnSpc>
                <a:spcPct val="90000"/>
              </a:lnSpc>
              <a:spcBef>
                <a:spcPts val="468"/>
              </a:spcBef>
              <a:tabLst>
                <a:tab pos="0" algn="l"/>
                <a:tab pos="940973" algn="l"/>
                <a:tab pos="1883553" algn="l"/>
                <a:tab pos="2826131" algn="l"/>
                <a:tab pos="3768710" algn="l"/>
                <a:tab pos="4711289" algn="l"/>
                <a:tab pos="5653868" algn="l"/>
                <a:tab pos="6596447" algn="l"/>
                <a:tab pos="7539026" algn="l"/>
                <a:tab pos="8481605" algn="l"/>
                <a:tab pos="9424184" algn="l"/>
                <a:tab pos="10366762" algn="l"/>
              </a:tabLst>
            </a:pPr>
            <a:r>
              <a:rPr lang="en-CA" altLang="en-US">
                <a:latin typeface="Arial" panose="020B0604020202020204" pitchFamily="34" charset="0"/>
                <a:cs typeface="Arial" panose="020B0604020202020204" pitchFamily="34" charset="0"/>
              </a:rPr>
              <a:t>Interindividually, there is also great variation relative to chronological age. At the same age, different individuals will naturally vary considerably in their level of development of various EFs.</a:t>
            </a:r>
          </a:p>
          <a:p>
            <a:pPr>
              <a:lnSpc>
                <a:spcPct val="90000"/>
              </a:lnSpc>
              <a:spcBef>
                <a:spcPts val="468"/>
              </a:spcBef>
              <a:tabLst>
                <a:tab pos="0" algn="l"/>
                <a:tab pos="940973" algn="l"/>
                <a:tab pos="1883553" algn="l"/>
                <a:tab pos="2826131" algn="l"/>
                <a:tab pos="3768710" algn="l"/>
                <a:tab pos="4711289" algn="l"/>
                <a:tab pos="5653868" algn="l"/>
                <a:tab pos="6596447" algn="l"/>
                <a:tab pos="7539026" algn="l"/>
                <a:tab pos="8481605" algn="l"/>
                <a:tab pos="9424184" algn="l"/>
                <a:tab pos="10366762" algn="l"/>
              </a:tabLst>
            </a:pPr>
            <a:r>
              <a:rPr lang="en-CA" altLang="en-US">
                <a:latin typeface="Arial" panose="020B0604020202020204" pitchFamily="34" charset="0"/>
                <a:cs typeface="Arial" panose="020B0604020202020204" pitchFamily="34" charset="0"/>
              </a:rPr>
              <a:t>When assessing EF deficits need to figure out if they’re the result of: </a:t>
            </a:r>
          </a:p>
          <a:p>
            <a:pPr marL="940973" lvl="1">
              <a:lnSpc>
                <a:spcPct val="90000"/>
              </a:lnSpc>
              <a:spcBef>
                <a:spcPts val="468"/>
              </a:spcBef>
              <a:tabLst>
                <a:tab pos="0" algn="l"/>
                <a:tab pos="940973" algn="l"/>
                <a:tab pos="1883553" algn="l"/>
                <a:tab pos="2826131" algn="l"/>
                <a:tab pos="3768710" algn="l"/>
                <a:tab pos="4711289" algn="l"/>
                <a:tab pos="5653868" algn="l"/>
                <a:tab pos="6596447" algn="l"/>
                <a:tab pos="7539026" algn="l"/>
                <a:tab pos="8481605" algn="l"/>
                <a:tab pos="9424184" algn="l"/>
                <a:tab pos="10366762" algn="l"/>
              </a:tabLst>
            </a:pPr>
            <a:r>
              <a:rPr lang="en-CA" altLang="en-US">
                <a:latin typeface="Arial" panose="020B0604020202020204" pitchFamily="34" charset="0"/>
                <a:cs typeface="Arial" panose="020B0604020202020204" pitchFamily="34" charset="0"/>
              </a:rPr>
              <a:t>Disuse through Conscious Choice,</a:t>
            </a:r>
          </a:p>
          <a:p>
            <a:pPr marL="940973" lvl="1">
              <a:lnSpc>
                <a:spcPct val="90000"/>
              </a:lnSpc>
              <a:spcBef>
                <a:spcPts val="468"/>
              </a:spcBef>
              <a:tabLst>
                <a:tab pos="0" algn="l"/>
                <a:tab pos="940973" algn="l"/>
                <a:tab pos="1883553" algn="l"/>
                <a:tab pos="2826131" algn="l"/>
                <a:tab pos="3768710" algn="l"/>
                <a:tab pos="4711289" algn="l"/>
                <a:tab pos="5653868" algn="l"/>
                <a:tab pos="6596447" algn="l"/>
                <a:tab pos="7539026" algn="l"/>
                <a:tab pos="8481605" algn="l"/>
                <a:tab pos="9424184" algn="l"/>
                <a:tab pos="10366762" algn="l"/>
              </a:tabLst>
            </a:pPr>
            <a:r>
              <a:rPr lang="en-CA" altLang="en-US">
                <a:latin typeface="Arial" panose="020B0604020202020204" pitchFamily="34" charset="0"/>
                <a:cs typeface="Arial" panose="020B0604020202020204" pitchFamily="34" charset="0"/>
              </a:rPr>
              <a:t>Disuse through Unconscious Choice,</a:t>
            </a:r>
          </a:p>
          <a:p>
            <a:pPr marL="940973" lvl="1">
              <a:lnSpc>
                <a:spcPct val="90000"/>
              </a:lnSpc>
              <a:spcBef>
                <a:spcPts val="468"/>
              </a:spcBef>
              <a:tabLst>
                <a:tab pos="0" algn="l"/>
                <a:tab pos="940973" algn="l"/>
                <a:tab pos="1883553" algn="l"/>
                <a:tab pos="2826131" algn="l"/>
                <a:tab pos="3768710" algn="l"/>
                <a:tab pos="4711289" algn="l"/>
                <a:tab pos="5653868" algn="l"/>
                <a:tab pos="6596447" algn="l"/>
                <a:tab pos="7539026" algn="l"/>
                <a:tab pos="8481605" algn="l"/>
                <a:tab pos="9424184" algn="l"/>
                <a:tab pos="10366762" algn="l"/>
              </a:tabLst>
            </a:pPr>
            <a:r>
              <a:rPr lang="en-CA" altLang="en-US">
                <a:latin typeface="Arial" panose="020B0604020202020204" pitchFamily="34" charset="0"/>
                <a:cs typeface="Arial" panose="020B0604020202020204" pitchFamily="34" charset="0"/>
              </a:rPr>
              <a:t> Maturational Delay, or</a:t>
            </a:r>
          </a:p>
          <a:p>
            <a:pPr marL="940973" lvl="1">
              <a:lnSpc>
                <a:spcPct val="90000"/>
              </a:lnSpc>
              <a:spcBef>
                <a:spcPts val="468"/>
              </a:spcBef>
              <a:tabLst>
                <a:tab pos="0" algn="l"/>
                <a:tab pos="940973" algn="l"/>
                <a:tab pos="1883553" algn="l"/>
                <a:tab pos="2826131" algn="l"/>
                <a:tab pos="3768710" algn="l"/>
                <a:tab pos="4711289" algn="l"/>
                <a:tab pos="5653868" algn="l"/>
                <a:tab pos="6596447" algn="l"/>
                <a:tab pos="7539026" algn="l"/>
                <a:tab pos="8481605" algn="l"/>
                <a:tab pos="9424184" algn="l"/>
                <a:tab pos="10366762" algn="l"/>
              </a:tabLst>
            </a:pPr>
            <a:r>
              <a:rPr lang="en-CA" altLang="en-US">
                <a:latin typeface="Arial" panose="020B0604020202020204" pitchFamily="34" charset="0"/>
                <a:cs typeface="Arial" panose="020B0604020202020204" pitchFamily="34" charset="0"/>
              </a:rPr>
              <a:t> Innate Deficiency?</a:t>
            </a:r>
          </a:p>
          <a:p>
            <a:pPr>
              <a:lnSpc>
                <a:spcPct val="90000"/>
              </a:lnSpc>
              <a:spcBef>
                <a:spcPts val="468"/>
              </a:spcBef>
              <a:tabLst>
                <a:tab pos="0" algn="l"/>
                <a:tab pos="940973" algn="l"/>
                <a:tab pos="1883553" algn="l"/>
                <a:tab pos="2826131" algn="l"/>
                <a:tab pos="3768710" algn="l"/>
                <a:tab pos="4711289" algn="l"/>
                <a:tab pos="5653868" algn="l"/>
                <a:tab pos="6596447" algn="l"/>
                <a:tab pos="7539026" algn="l"/>
                <a:tab pos="8481605" algn="l"/>
                <a:tab pos="9424184" algn="l"/>
                <a:tab pos="10366762" algn="l"/>
              </a:tabLst>
            </a:pPr>
            <a:endParaRPr lang="en-CA"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9947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Times New Roman" panose="02020603050405020304" pitchFamily="18" charset="0"/>
            </a:endParaRPr>
          </a:p>
        </p:txBody>
      </p:sp>
      <p:sp>
        <p:nvSpPr>
          <p:cNvPr id="89092" name="Slide Number Placeholder 3"/>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5pPr>
            <a:lvl6pPr marL="2543518"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6pPr>
            <a:lvl7pPr marL="3005976"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7pPr>
            <a:lvl8pPr marL="3468434"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8pPr>
            <a:lvl9pPr marL="3930891"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81D7E3DE-3561-4233-B97B-664EF0577DDC}" type="slidenum">
              <a:rPr lang="en-CA" altLang="en-US" smtClean="0"/>
              <a:pPr>
                <a:spcBef>
                  <a:spcPct val="0"/>
                </a:spcBef>
                <a:buSzPct val="45000"/>
                <a:buFont typeface="Wingdings" panose="05000000000000000000" pitchFamily="2" charset="2"/>
                <a:buNone/>
              </a:pPr>
              <a:t>31</a:t>
            </a:fld>
            <a:endParaRPr lang="en-CA" altLang="en-US"/>
          </a:p>
        </p:txBody>
      </p:sp>
    </p:spTree>
    <p:extLst>
      <p:ext uri="{BB962C8B-B14F-4D97-AF65-F5344CB8AC3E}">
        <p14:creationId xmlns:p14="http://schemas.microsoft.com/office/powerpoint/2010/main" val="976662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27652" name="Slide Number Placeholder 3"/>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5pPr>
            <a:lvl6pPr marL="2543518"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6pPr>
            <a:lvl7pPr marL="3005976"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7pPr>
            <a:lvl8pPr marL="3468434"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8pPr>
            <a:lvl9pPr marL="3930891"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C09610D4-11EB-4589-8B89-1442B742501E}" type="slidenum">
              <a:rPr lang="en-US" altLang="en-US" smtClean="0"/>
              <a:pPr>
                <a:spcBef>
                  <a:spcPct val="0"/>
                </a:spcBef>
                <a:buSzPct val="45000"/>
                <a:buFont typeface="Wingdings" panose="05000000000000000000" pitchFamily="2" charset="2"/>
                <a:buNone/>
              </a:pPr>
              <a:t>32</a:t>
            </a:fld>
            <a:endParaRPr lang="en-US" altLang="en-US"/>
          </a:p>
        </p:txBody>
      </p:sp>
    </p:spTree>
    <p:extLst>
      <p:ext uri="{BB962C8B-B14F-4D97-AF65-F5344CB8AC3E}">
        <p14:creationId xmlns:p14="http://schemas.microsoft.com/office/powerpoint/2010/main" val="2770698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Times New Roman" panose="02020603050405020304" pitchFamily="18" charset="0"/>
            </a:endParaRPr>
          </a:p>
        </p:txBody>
      </p:sp>
      <p:sp>
        <p:nvSpPr>
          <p:cNvPr id="29700" name="Slide Number Placeholder 3"/>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5pPr>
            <a:lvl6pPr marL="2543518"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6pPr>
            <a:lvl7pPr marL="3005976"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7pPr>
            <a:lvl8pPr marL="3468434"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8pPr>
            <a:lvl9pPr marL="3930891"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D069A747-1BAD-463E-AD27-5B384BB961E8}" type="slidenum">
              <a:rPr lang="en-CA" altLang="en-US" smtClean="0"/>
              <a:pPr>
                <a:spcBef>
                  <a:spcPct val="0"/>
                </a:spcBef>
                <a:buSzPct val="45000"/>
                <a:buFont typeface="Wingdings" panose="05000000000000000000" pitchFamily="2" charset="2"/>
                <a:buNone/>
              </a:pPr>
              <a:t>33</a:t>
            </a:fld>
            <a:endParaRPr lang="en-CA" altLang="en-US"/>
          </a:p>
        </p:txBody>
      </p:sp>
    </p:spTree>
    <p:extLst>
      <p:ext uri="{BB962C8B-B14F-4D97-AF65-F5344CB8AC3E}">
        <p14:creationId xmlns:p14="http://schemas.microsoft.com/office/powerpoint/2010/main" val="1282921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only the bold words.   What was  the gist of the paragraph?  Point:</a:t>
            </a:r>
            <a:r>
              <a:rPr lang="en-US" baseline="0" dirty="0"/>
              <a:t>   Just like at a cocktail party, your brain was able to block out extraneous stimuli, in order to focus on the task at hand.  </a:t>
            </a:r>
            <a:endParaRPr lang="en-US" dirty="0"/>
          </a:p>
        </p:txBody>
      </p:sp>
      <p:sp>
        <p:nvSpPr>
          <p:cNvPr id="4" name="Slide Number Placeholder 3"/>
          <p:cNvSpPr>
            <a:spLocks noGrp="1"/>
          </p:cNvSpPr>
          <p:nvPr>
            <p:ph type="sldNum" sz="quarter" idx="10"/>
          </p:nvPr>
        </p:nvSpPr>
        <p:spPr/>
        <p:txBody>
          <a:bodyPr/>
          <a:lstStyle/>
          <a:p>
            <a:fld id="{C59F5F8E-CFD8-468C-9886-2A2AF6A28AA6}" type="slidenum">
              <a:rPr lang="en-US" smtClean="0"/>
              <a:t>34</a:t>
            </a:fld>
            <a:endParaRPr lang="en-US"/>
          </a:p>
        </p:txBody>
      </p:sp>
      <p:sp>
        <p:nvSpPr>
          <p:cNvPr id="5" name="Date Placeholder 4"/>
          <p:cNvSpPr>
            <a:spLocks noGrp="1"/>
          </p:cNvSpPr>
          <p:nvPr>
            <p:ph type="dt" idx="11"/>
          </p:nvPr>
        </p:nvSpPr>
        <p:spPr/>
        <p:txBody>
          <a:bodyPr/>
          <a:lstStyle/>
          <a:p>
            <a:r>
              <a:rPr lang="en-US"/>
              <a:t>1/24/2011</a:t>
            </a:r>
          </a:p>
        </p:txBody>
      </p:sp>
      <p:sp>
        <p:nvSpPr>
          <p:cNvPr id="6" name="Footer Placeholder 5"/>
          <p:cNvSpPr>
            <a:spLocks noGrp="1"/>
          </p:cNvSpPr>
          <p:nvPr>
            <p:ph type="ftr" sz="quarter" idx="12"/>
          </p:nvPr>
        </p:nvSpPr>
        <p:spPr/>
        <p:txBody>
          <a:bodyPr/>
          <a:lstStyle/>
          <a:p>
            <a:r>
              <a:rPr lang="en-US"/>
              <a:t>Julie Crotty,  jcrotty@aea267.k12.ia.us</a:t>
            </a:r>
          </a:p>
        </p:txBody>
      </p:sp>
      <p:sp>
        <p:nvSpPr>
          <p:cNvPr id="7" name="Header Placeholder 6"/>
          <p:cNvSpPr>
            <a:spLocks noGrp="1"/>
          </p:cNvSpPr>
          <p:nvPr>
            <p:ph type="hdr" sz="quarter" idx="13"/>
          </p:nvPr>
        </p:nvSpPr>
        <p:spPr/>
        <p:txBody>
          <a:bodyPr/>
          <a:lstStyle/>
          <a:p>
            <a:r>
              <a:rPr lang="en-US"/>
              <a:t>Nashua-Plainfield</a:t>
            </a:r>
          </a:p>
        </p:txBody>
      </p:sp>
    </p:spTree>
    <p:extLst>
      <p:ext uri="{BB962C8B-B14F-4D97-AF65-F5344CB8AC3E}">
        <p14:creationId xmlns:p14="http://schemas.microsoft.com/office/powerpoint/2010/main" val="2222592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Times New Roman" panose="02020603050405020304" pitchFamily="18" charset="0"/>
            </a:endParaRPr>
          </a:p>
        </p:txBody>
      </p:sp>
      <p:sp>
        <p:nvSpPr>
          <p:cNvPr id="31748" name="Slide Number Placeholder 3"/>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5pPr>
            <a:lvl6pPr marL="2543518"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6pPr>
            <a:lvl7pPr marL="3005976"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7pPr>
            <a:lvl8pPr marL="3468434"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8pPr>
            <a:lvl9pPr marL="3930891"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01F9D903-C4D7-4C18-B9F8-EB302076E299}" type="slidenum">
              <a:rPr lang="en-CA" altLang="en-US" smtClean="0"/>
              <a:pPr>
                <a:spcBef>
                  <a:spcPct val="0"/>
                </a:spcBef>
                <a:buSzPct val="45000"/>
                <a:buFont typeface="Wingdings" panose="05000000000000000000" pitchFamily="2" charset="2"/>
                <a:buNone/>
              </a:pPr>
              <a:t>36</a:t>
            </a:fld>
            <a:endParaRPr lang="en-CA" altLang="en-US"/>
          </a:p>
        </p:txBody>
      </p:sp>
    </p:spTree>
    <p:extLst>
      <p:ext uri="{BB962C8B-B14F-4D97-AF65-F5344CB8AC3E}">
        <p14:creationId xmlns:p14="http://schemas.microsoft.com/office/powerpoint/2010/main" val="3125478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Times New Roman" panose="02020603050405020304" pitchFamily="18" charset="0"/>
            </a:endParaRPr>
          </a:p>
        </p:txBody>
      </p:sp>
      <p:sp>
        <p:nvSpPr>
          <p:cNvPr id="33796" name="Slide Number Placeholder 3"/>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5pPr>
            <a:lvl6pPr marL="2543518"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6pPr>
            <a:lvl7pPr marL="3005976"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7pPr>
            <a:lvl8pPr marL="3468434"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8pPr>
            <a:lvl9pPr marL="3930891"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C60AD6DD-0661-4501-90EB-AF6947B2957B}" type="slidenum">
              <a:rPr lang="en-CA" altLang="en-US" smtClean="0"/>
              <a:pPr>
                <a:spcBef>
                  <a:spcPct val="0"/>
                </a:spcBef>
                <a:buSzPct val="45000"/>
                <a:buFont typeface="Wingdings" panose="05000000000000000000" pitchFamily="2" charset="2"/>
                <a:buNone/>
              </a:pPr>
              <a:t>38</a:t>
            </a:fld>
            <a:endParaRPr lang="en-CA" altLang="en-US"/>
          </a:p>
        </p:txBody>
      </p:sp>
    </p:spTree>
    <p:extLst>
      <p:ext uri="{BB962C8B-B14F-4D97-AF65-F5344CB8AC3E}">
        <p14:creationId xmlns:p14="http://schemas.microsoft.com/office/powerpoint/2010/main" val="462543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here’s what we know about adolescents and sleep:  The sleep patterns of </a:t>
            </a:r>
            <a:r>
              <a:rPr lang="en-US" u="sng" dirty="0"/>
              <a:t>all </a:t>
            </a:r>
            <a:r>
              <a:rPr lang="en-US" dirty="0"/>
              <a:t>humans are regulated by “circadian rhythms”.  These rhythms</a:t>
            </a:r>
            <a:r>
              <a:rPr lang="en-US" baseline="0" dirty="0"/>
              <a:t> serve as the brain’s internal “body clock”.  </a:t>
            </a:r>
          </a:p>
          <a:p>
            <a:endParaRPr lang="en-US" dirty="0"/>
          </a:p>
          <a:p>
            <a:r>
              <a:rPr lang="en-US" baseline="0" dirty="0"/>
              <a:t>In an on-going cycle, the levels of a particular hormone called melatonin rise and fall.</a:t>
            </a:r>
            <a:r>
              <a:rPr lang="en-US" dirty="0"/>
              <a:t>  Typically, </a:t>
            </a:r>
            <a:r>
              <a:rPr lang="en-US" baseline="0" dirty="0"/>
              <a:t>melatonin levels rise in the mid to late evening hours,</a:t>
            </a:r>
            <a:r>
              <a:rPr lang="en-US" dirty="0"/>
              <a:t> remain high throughout the night, and begin to drop in the early morning hours.   Higher levels of melatonin result in a feeling of drowsiness, while lower levels result in an increase in wakefulness and alertness.   While this pattern of rising toward evening, and falling toward morning is common to all humans, at various ages, the nuances of the rise and fall are different.  In adolescents, the cycle seems to “adjust” to a later rhythm-  so that the </a:t>
            </a:r>
            <a:r>
              <a:rPr lang="en-US" u="sng" dirty="0"/>
              <a:t>increase</a:t>
            </a:r>
            <a:r>
              <a:rPr lang="en-US" dirty="0"/>
              <a:t> in melatonin happens later into the evening… and the </a:t>
            </a:r>
            <a:r>
              <a:rPr lang="en-US" u="sng" dirty="0"/>
              <a:t>decrease</a:t>
            </a:r>
            <a:r>
              <a:rPr lang="en-US" dirty="0"/>
              <a:t> in melatonin happens later into the morning.  In essence, during adolescence the clock “shifts” to a “new normal”, that is characterized by difficulty with going to bed at an hour that would allow for a good night’s sleep before having to rise for school the next day! </a:t>
            </a:r>
          </a:p>
        </p:txBody>
      </p:sp>
      <p:sp>
        <p:nvSpPr>
          <p:cNvPr id="4" name="Slide Number Placeholder 3"/>
          <p:cNvSpPr>
            <a:spLocks noGrp="1"/>
          </p:cNvSpPr>
          <p:nvPr>
            <p:ph type="sldNum" sz="quarter" idx="10"/>
          </p:nvPr>
        </p:nvSpPr>
        <p:spPr/>
        <p:txBody>
          <a:bodyPr/>
          <a:lstStyle/>
          <a:p>
            <a:fld id="{A9484236-48FA-418B-9901-8222FF51FBB5}" type="slidenum">
              <a:rPr lang="en-US" smtClean="0"/>
              <a:t>18</a:t>
            </a:fld>
            <a:endParaRPr lang="en-US"/>
          </a:p>
        </p:txBody>
      </p:sp>
      <p:sp>
        <p:nvSpPr>
          <p:cNvPr id="5" name="Footer Placeholder 4"/>
          <p:cNvSpPr>
            <a:spLocks noGrp="1"/>
          </p:cNvSpPr>
          <p:nvPr>
            <p:ph type="ftr" sz="quarter" idx="11"/>
          </p:nvPr>
        </p:nvSpPr>
        <p:spPr/>
        <p:txBody>
          <a:bodyPr/>
          <a:lstStyle/>
          <a:p>
            <a:r>
              <a:rPr lang="en-US"/>
              <a:t>jcrotty- for PIRC module</a:t>
            </a:r>
          </a:p>
        </p:txBody>
      </p:sp>
      <p:sp>
        <p:nvSpPr>
          <p:cNvPr id="6" name="Header Placeholder 5"/>
          <p:cNvSpPr>
            <a:spLocks noGrp="1"/>
          </p:cNvSpPr>
          <p:nvPr>
            <p:ph type="hdr" sz="quarter" idx="12"/>
          </p:nvPr>
        </p:nvSpPr>
        <p:spPr/>
        <p:txBody>
          <a:bodyPr/>
          <a:lstStyle/>
          <a:p>
            <a:r>
              <a:rPr lang="en-US"/>
              <a:t>Adolescent Sleep Patterns</a:t>
            </a:r>
          </a:p>
        </p:txBody>
      </p:sp>
    </p:spTree>
    <p:extLst>
      <p:ext uri="{BB962C8B-B14F-4D97-AF65-F5344CB8AC3E}">
        <p14:creationId xmlns:p14="http://schemas.microsoft.com/office/powerpoint/2010/main" val="3880632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p:txBody>
          <a:bodyPr/>
          <a:lstStyle/>
          <a:p>
            <a:pPr>
              <a:defRPr/>
            </a:pPr>
            <a:r>
              <a:rPr lang="en-CA" dirty="0"/>
              <a:t>Nonverbal WM enables:</a:t>
            </a:r>
          </a:p>
          <a:p>
            <a:pPr>
              <a:buClr>
                <a:srgbClr val="FFC000"/>
              </a:buClr>
              <a:buSzPct val="80000"/>
              <a:buFont typeface="Wingdings" pitchFamily="2" charset="2"/>
              <a:buChar char="§"/>
              <a:defRPr/>
            </a:pPr>
            <a:r>
              <a:rPr lang="en-CA" dirty="0"/>
              <a:t>hindsight, foresight, Mental representations</a:t>
            </a:r>
          </a:p>
          <a:p>
            <a:pPr>
              <a:buClr>
                <a:srgbClr val="FFC000"/>
              </a:buClr>
              <a:buSzPct val="80000"/>
              <a:buFont typeface="Wingdings" pitchFamily="2" charset="2"/>
              <a:buChar char="§"/>
              <a:defRPr/>
            </a:pPr>
            <a:r>
              <a:rPr lang="en-CA" dirty="0"/>
              <a:t>Pattern recognition,  Sense of time and events in time</a:t>
            </a:r>
          </a:p>
          <a:p>
            <a:pPr>
              <a:defRPr/>
            </a:pPr>
            <a:r>
              <a:rPr lang="en-CA" dirty="0"/>
              <a:t>Verbal WM enables:</a:t>
            </a:r>
          </a:p>
          <a:p>
            <a:pPr>
              <a:buClr>
                <a:srgbClr val="FFC000"/>
              </a:buClr>
              <a:buFont typeface="Wingdings" pitchFamily="2" charset="2"/>
              <a:buChar char="§"/>
              <a:defRPr/>
            </a:pPr>
            <a:r>
              <a:rPr lang="en-CA" dirty="0"/>
              <a:t>Holds language ‘on-line’ while processing,            manipulating or waiting</a:t>
            </a:r>
          </a:p>
          <a:p>
            <a:pPr>
              <a:buClr>
                <a:srgbClr val="FFC000"/>
              </a:buClr>
              <a:buFont typeface="Wingdings" pitchFamily="2" charset="2"/>
              <a:buChar char="§"/>
              <a:defRPr/>
            </a:pPr>
            <a:r>
              <a:rPr lang="en-CA" dirty="0"/>
              <a:t>Self-talk,  Rule-governed </a:t>
            </a:r>
            <a:r>
              <a:rPr lang="en-CA" dirty="0" err="1"/>
              <a:t>behavior</a:t>
            </a:r>
            <a:r>
              <a:rPr lang="en-CA" dirty="0"/>
              <a:t>/reasoning</a:t>
            </a:r>
          </a:p>
          <a:p>
            <a:pPr marL="471245" indent="-471245">
              <a:buClr>
                <a:srgbClr val="FFC000"/>
              </a:buClr>
              <a:buSzPct val="80000"/>
              <a:buFont typeface="Wingdings" pitchFamily="2" charset="2"/>
              <a:buChar char="§"/>
              <a:defRPr/>
            </a:pPr>
            <a:r>
              <a:rPr lang="en-CA" sz="1000" dirty="0"/>
              <a:t>Limited capacity, ‘budget problem’,  Easily overwhelmed or overwritten</a:t>
            </a:r>
          </a:p>
          <a:p>
            <a:pPr marL="471245" indent="-471245">
              <a:buClr>
                <a:srgbClr val="FFC000"/>
              </a:buClr>
              <a:buSzPct val="80000"/>
              <a:buFont typeface="Wingdings" pitchFamily="2" charset="2"/>
              <a:buChar char="§"/>
              <a:defRPr/>
            </a:pPr>
            <a:r>
              <a:rPr lang="en-CA" sz="1000" dirty="0"/>
              <a:t>May do task components in isolation but not  simultaneously ‘forget to remember’</a:t>
            </a:r>
          </a:p>
          <a:p>
            <a:pPr marL="471245" indent="-471245">
              <a:buClr>
                <a:srgbClr val="FFC000"/>
              </a:buClr>
              <a:buSzPct val="80000"/>
              <a:buFont typeface="Wingdings" pitchFamily="2" charset="2"/>
              <a:buChar char="§"/>
              <a:defRPr/>
            </a:pPr>
            <a:r>
              <a:rPr lang="en-CA" sz="1000" dirty="0"/>
              <a:t>Timing and timeliness of access,   Need for contingent, convergent, coordinated retrieval  </a:t>
            </a:r>
          </a:p>
          <a:p>
            <a:pPr marL="353433" lvl="1" indent="-353433">
              <a:buClr>
                <a:srgbClr val="FFC000"/>
              </a:buClr>
              <a:buSzPct val="80000"/>
              <a:buFont typeface="Wingdings" pitchFamily="2" charset="2"/>
              <a:buChar char="§"/>
              <a:defRPr/>
            </a:pPr>
            <a:r>
              <a:rPr lang="en-CA" sz="1000" dirty="0"/>
              <a:t>  Impacts math, writing, reading comprehension and time</a:t>
            </a:r>
          </a:p>
          <a:p>
            <a:pPr marL="0" lvl="1">
              <a:buClr>
                <a:srgbClr val="FFC000"/>
              </a:buClr>
              <a:buSzPct val="80000"/>
              <a:defRPr/>
            </a:pPr>
            <a:r>
              <a:rPr lang="en-CA" sz="1000" dirty="0"/>
              <a:t>      management</a:t>
            </a:r>
          </a:p>
          <a:p>
            <a:pPr marL="353433" lvl="1" indent="-353433">
              <a:buClr>
                <a:srgbClr val="FFC000"/>
              </a:buClr>
              <a:buSzPct val="80000"/>
              <a:buFont typeface="Wingdings" pitchFamily="2" charset="2"/>
              <a:buChar char="§"/>
              <a:defRPr/>
            </a:pPr>
            <a:r>
              <a:rPr lang="en-CA" sz="1000" dirty="0"/>
              <a:t>  Productivity, accuracy and </a:t>
            </a:r>
            <a:r>
              <a:rPr lang="en-CA" sz="1000" dirty="0" err="1"/>
              <a:t>behavior</a:t>
            </a:r>
            <a:r>
              <a:rPr lang="en-CA" sz="1000" dirty="0"/>
              <a:t> will vary with volume,</a:t>
            </a:r>
          </a:p>
          <a:p>
            <a:pPr marL="0" lvl="1">
              <a:buClr>
                <a:srgbClr val="FFC000"/>
              </a:buClr>
              <a:buSzPct val="80000"/>
              <a:defRPr/>
            </a:pPr>
            <a:r>
              <a:rPr lang="en-CA" sz="1000" dirty="0"/>
              <a:t>      complexity and/or level of adult support and structure </a:t>
            </a:r>
          </a:p>
          <a:p>
            <a:pPr eaLnBrk="1" hangingPunct="1">
              <a:defRPr/>
            </a:pPr>
            <a:r>
              <a:rPr lang="en-US" sz="1000" dirty="0">
                <a:latin typeface="Times New Roman" pitchFamily="18" charset="0"/>
              </a:rPr>
              <a:t>Chronic difficulty holding and processing current information results in</a:t>
            </a:r>
          </a:p>
          <a:p>
            <a:pPr lvl="1" eaLnBrk="1" hangingPunct="1">
              <a:defRPr/>
            </a:pPr>
            <a:r>
              <a:rPr lang="en-US" sz="1000" dirty="0">
                <a:latin typeface="Times New Roman" pitchFamily="18" charset="0"/>
              </a:rPr>
              <a:t>Difficulty holding onto relevant thoughts in order to express them in discussions</a:t>
            </a:r>
          </a:p>
          <a:p>
            <a:pPr lvl="1" eaLnBrk="1" hangingPunct="1">
              <a:defRPr/>
            </a:pPr>
            <a:r>
              <a:rPr lang="en-US" sz="1000" dirty="0">
                <a:latin typeface="Times New Roman" pitchFamily="18" charset="0"/>
              </a:rPr>
              <a:t>Interrupting others due to fear of losing a thought</a:t>
            </a:r>
          </a:p>
          <a:p>
            <a:pPr lvl="1" eaLnBrk="1" hangingPunct="1">
              <a:defRPr/>
            </a:pPr>
            <a:r>
              <a:rPr lang="en-US" sz="1000" dirty="0">
                <a:latin typeface="Times New Roman" pitchFamily="18" charset="0"/>
              </a:rPr>
              <a:t>Difficulty recalling information in test situations</a:t>
            </a:r>
          </a:p>
          <a:p>
            <a:pPr lvl="1" eaLnBrk="1" hangingPunct="1">
              <a:defRPr/>
            </a:pPr>
            <a:r>
              <a:rPr lang="en-US" sz="1000" dirty="0">
                <a:latin typeface="Times New Roman" pitchFamily="18" charset="0"/>
              </a:rPr>
              <a:t>Reading comprehension gaps</a:t>
            </a:r>
          </a:p>
          <a:p>
            <a:pPr lvl="1" eaLnBrk="1" hangingPunct="1">
              <a:defRPr/>
            </a:pPr>
            <a:r>
              <a:rPr lang="en-US" sz="1000" dirty="0">
                <a:latin typeface="Times New Roman" pitchFamily="18" charset="0"/>
              </a:rPr>
              <a:t>Difficulty with writing tasks</a:t>
            </a:r>
          </a:p>
          <a:p>
            <a:pPr>
              <a:defRPr/>
            </a:pPr>
            <a:endParaRPr lang="en-CA" dirty="0">
              <a:latin typeface="Times New Roman" pitchFamily="18" charset="0"/>
            </a:endParaRPr>
          </a:p>
        </p:txBody>
      </p:sp>
      <p:sp>
        <p:nvSpPr>
          <p:cNvPr id="35844" name="Slide Number Placeholder 3"/>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5pPr>
            <a:lvl6pPr marL="2543518"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6pPr>
            <a:lvl7pPr marL="3005976"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7pPr>
            <a:lvl8pPr marL="3468434"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8pPr>
            <a:lvl9pPr marL="3930891"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313E85D3-0B13-40F7-8149-5EC95B68D9E5}" type="slidenum">
              <a:rPr lang="en-CA" altLang="en-US" smtClean="0"/>
              <a:pPr>
                <a:spcBef>
                  <a:spcPct val="0"/>
                </a:spcBef>
                <a:buSzPct val="45000"/>
                <a:buFont typeface="Wingdings" panose="05000000000000000000" pitchFamily="2" charset="2"/>
                <a:buNone/>
              </a:pPr>
              <a:t>39</a:t>
            </a:fld>
            <a:endParaRPr lang="en-CA" altLang="en-US"/>
          </a:p>
        </p:txBody>
      </p:sp>
    </p:spTree>
    <p:extLst>
      <p:ext uri="{BB962C8B-B14F-4D97-AF65-F5344CB8AC3E}">
        <p14:creationId xmlns:p14="http://schemas.microsoft.com/office/powerpoint/2010/main" val="1770932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a:t>NMSA 2010,  Julie Crotty                                 </a:t>
            </a:r>
          </a:p>
        </p:txBody>
      </p:sp>
      <p:sp>
        <p:nvSpPr>
          <p:cNvPr id="227331"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a:defRPr/>
            </a:pPr>
            <a:r>
              <a:rPr lang="en-US"/>
              <a:t>November 5, 2010</a:t>
            </a:r>
          </a:p>
        </p:txBody>
      </p:sp>
      <p:sp>
        <p:nvSpPr>
          <p:cNvPr id="227332"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a:t>www.motivationforlearning.com                                  jcrotty@cfu.net</a:t>
            </a:r>
          </a:p>
        </p:txBody>
      </p:sp>
      <p:sp>
        <p:nvSpPr>
          <p:cNvPr id="14438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9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1"/>
          <p:cNvSpPr>
            <a:spLocks noGrp="1"/>
          </p:cNvSpPr>
          <p:nvPr>
            <p:ph type="sldNum" sz="quarter" idx="5"/>
          </p:nvPr>
        </p:nvSpPr>
        <p:spPr/>
        <p:txBody>
          <a:bodyPr/>
          <a:lstStyle/>
          <a:p>
            <a:pPr>
              <a:defRPr/>
            </a:pPr>
            <a:fld id="{698A8C13-1F44-4FF2-B859-672F5C0C756B}" type="slidenum">
              <a:rPr lang="en-US" smtClean="0"/>
              <a:pPr>
                <a:defRPr/>
              </a:pPr>
              <a:t>40</a:t>
            </a:fld>
            <a:endParaRPr lang="en-US"/>
          </a:p>
        </p:txBody>
      </p:sp>
    </p:spTree>
    <p:extLst>
      <p:ext uri="{BB962C8B-B14F-4D97-AF65-F5344CB8AC3E}">
        <p14:creationId xmlns:p14="http://schemas.microsoft.com/office/powerpoint/2010/main" val="2626450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3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Working Memory has several limitations that teachers need to be aware of-  this awareness will help teachers in thinking critically about what they are asking students to do… and how they are asking students to do it… and will orchestrate activities and the environment in a way that is consistent with how working memory works---- thus increasing students’ chances for success.</a:t>
            </a:r>
          </a:p>
          <a:p>
            <a:endParaRPr lang="en-US"/>
          </a:p>
          <a:p>
            <a:r>
              <a:rPr lang="en-US"/>
              <a:t>Examples:</a:t>
            </a:r>
          </a:p>
          <a:p>
            <a:r>
              <a:rPr lang="en-US"/>
              <a:t>Readings at Church</a:t>
            </a:r>
          </a:p>
          <a:p>
            <a:r>
              <a:rPr lang="en-US"/>
              <a:t>Traffic or bad roads or construction, unconsciously turn down radio</a:t>
            </a:r>
          </a:p>
          <a:p>
            <a:r>
              <a:rPr lang="en-US"/>
              <a:t>CNN-  scrolling…</a:t>
            </a:r>
          </a:p>
          <a:p>
            <a:r>
              <a:rPr lang="en-US"/>
              <a:t>Talking on cell phone while driving….    Or while shopping- or walking---- in a “zone” don’t notice other  things, people-  almost trance-like</a:t>
            </a:r>
          </a:p>
          <a:p>
            <a:r>
              <a:rPr lang="en-US"/>
              <a:t>Multi-tasking…  Toggling back and forth… lose continuity… completion of task takes longer…. May not be of as high a quality. </a:t>
            </a:r>
          </a:p>
        </p:txBody>
      </p:sp>
      <p:sp>
        <p:nvSpPr>
          <p:cNvPr id="5" name="Footer Placeholder 4"/>
          <p:cNvSpPr>
            <a:spLocks noGrp="1"/>
          </p:cNvSpPr>
          <p:nvPr>
            <p:ph type="ftr" sz="quarter" idx="4"/>
          </p:nvPr>
        </p:nvSpPr>
        <p:spPr/>
        <p:txBody>
          <a:bodyPr/>
          <a:lstStyle/>
          <a:p>
            <a:pPr>
              <a:defRPr/>
            </a:pPr>
            <a:r>
              <a:rPr lang="en-US"/>
              <a:t>Julie Crotty,  jcrotty@aea267.k12.ia.us</a:t>
            </a:r>
          </a:p>
        </p:txBody>
      </p:sp>
      <p:sp>
        <p:nvSpPr>
          <p:cNvPr id="6" name="Header Placeholder 5"/>
          <p:cNvSpPr>
            <a:spLocks noGrp="1"/>
          </p:cNvSpPr>
          <p:nvPr>
            <p:ph type="hdr" sz="quarter"/>
          </p:nvPr>
        </p:nvSpPr>
        <p:spPr/>
        <p:txBody>
          <a:bodyPr/>
          <a:lstStyle/>
          <a:p>
            <a:pPr>
              <a:defRPr/>
            </a:pPr>
            <a:r>
              <a:rPr lang="en-US"/>
              <a:t>Nashua-Plainfield</a:t>
            </a:r>
          </a:p>
        </p:txBody>
      </p:sp>
      <p:sp>
        <p:nvSpPr>
          <p:cNvPr id="7" name="Date Placeholder 6"/>
          <p:cNvSpPr>
            <a:spLocks noGrp="1"/>
          </p:cNvSpPr>
          <p:nvPr>
            <p:ph type="dt" sz="quarter" idx="1"/>
          </p:nvPr>
        </p:nvSpPr>
        <p:spPr/>
        <p:txBody>
          <a:bodyPr/>
          <a:lstStyle/>
          <a:p>
            <a:pPr>
              <a:defRPr/>
            </a:pPr>
            <a:r>
              <a:rPr lang="en-US"/>
              <a:t>1/24/2011</a:t>
            </a:r>
          </a:p>
        </p:txBody>
      </p:sp>
    </p:spTree>
    <p:extLst>
      <p:ext uri="{BB962C8B-B14F-4D97-AF65-F5344CB8AC3E}">
        <p14:creationId xmlns:p14="http://schemas.microsoft.com/office/powerpoint/2010/main" val="730098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Times New Roman" panose="02020603050405020304" pitchFamily="18" charset="0"/>
            </a:endParaRPr>
          </a:p>
        </p:txBody>
      </p:sp>
      <p:sp>
        <p:nvSpPr>
          <p:cNvPr id="37892" name="Slide Number Placeholder 3"/>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5pPr>
            <a:lvl6pPr marL="2543518"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6pPr>
            <a:lvl7pPr marL="3005976"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7pPr>
            <a:lvl8pPr marL="3468434"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8pPr>
            <a:lvl9pPr marL="3930891"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E1D40B51-5AA5-49DE-BDB5-2E97F525664A}" type="slidenum">
              <a:rPr lang="en-CA" altLang="en-US" smtClean="0"/>
              <a:pPr>
                <a:spcBef>
                  <a:spcPct val="0"/>
                </a:spcBef>
                <a:buSzPct val="45000"/>
                <a:buFont typeface="Wingdings" panose="05000000000000000000" pitchFamily="2" charset="2"/>
                <a:buNone/>
              </a:pPr>
              <a:t>42</a:t>
            </a:fld>
            <a:endParaRPr lang="en-CA" altLang="en-US"/>
          </a:p>
        </p:txBody>
      </p:sp>
    </p:spTree>
    <p:extLst>
      <p:ext uri="{BB962C8B-B14F-4D97-AF65-F5344CB8AC3E}">
        <p14:creationId xmlns:p14="http://schemas.microsoft.com/office/powerpoint/2010/main" val="32545443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1494" indent="-289036">
              <a:spcBef>
                <a:spcPct val="30000"/>
              </a:spcBef>
              <a:defRPr sz="1200">
                <a:solidFill>
                  <a:schemeClr val="tx1"/>
                </a:solidFill>
                <a:latin typeface="Arial" panose="020B0604020202020204" pitchFamily="34" charset="0"/>
              </a:defRPr>
            </a:lvl2pPr>
            <a:lvl3pPr marL="1156145" indent="-231229">
              <a:spcBef>
                <a:spcPct val="30000"/>
              </a:spcBef>
              <a:defRPr sz="1200">
                <a:solidFill>
                  <a:schemeClr val="tx1"/>
                </a:solidFill>
                <a:latin typeface="Arial" panose="020B0604020202020204" pitchFamily="34" charset="0"/>
              </a:defRPr>
            </a:lvl3pPr>
            <a:lvl4pPr marL="1618602" indent="-231229">
              <a:spcBef>
                <a:spcPct val="30000"/>
              </a:spcBef>
              <a:defRPr sz="1200">
                <a:solidFill>
                  <a:schemeClr val="tx1"/>
                </a:solidFill>
                <a:latin typeface="Arial" panose="020B0604020202020204" pitchFamily="34" charset="0"/>
              </a:defRPr>
            </a:lvl4pPr>
            <a:lvl5pPr marL="2081060" indent="-231229">
              <a:spcBef>
                <a:spcPct val="30000"/>
              </a:spcBef>
              <a:defRPr sz="1200">
                <a:solidFill>
                  <a:schemeClr val="tx1"/>
                </a:solidFill>
                <a:latin typeface="Arial" panose="020B0604020202020204" pitchFamily="34" charset="0"/>
              </a:defRPr>
            </a:lvl5pPr>
            <a:lvl6pPr marL="2543518" indent="-231229" eaLnBrk="0" fontAlgn="base" hangingPunct="0">
              <a:spcBef>
                <a:spcPct val="30000"/>
              </a:spcBef>
              <a:spcAft>
                <a:spcPct val="0"/>
              </a:spcAft>
              <a:defRPr sz="1200">
                <a:solidFill>
                  <a:schemeClr val="tx1"/>
                </a:solidFill>
                <a:latin typeface="Arial" panose="020B0604020202020204" pitchFamily="34" charset="0"/>
              </a:defRPr>
            </a:lvl6pPr>
            <a:lvl7pPr marL="3005976" indent="-231229" eaLnBrk="0" fontAlgn="base" hangingPunct="0">
              <a:spcBef>
                <a:spcPct val="30000"/>
              </a:spcBef>
              <a:spcAft>
                <a:spcPct val="0"/>
              </a:spcAft>
              <a:defRPr sz="1200">
                <a:solidFill>
                  <a:schemeClr val="tx1"/>
                </a:solidFill>
                <a:latin typeface="Arial" panose="020B0604020202020204" pitchFamily="34" charset="0"/>
              </a:defRPr>
            </a:lvl7pPr>
            <a:lvl8pPr marL="3468434" indent="-231229" eaLnBrk="0" fontAlgn="base" hangingPunct="0">
              <a:spcBef>
                <a:spcPct val="30000"/>
              </a:spcBef>
              <a:spcAft>
                <a:spcPct val="0"/>
              </a:spcAft>
              <a:defRPr sz="1200">
                <a:solidFill>
                  <a:schemeClr val="tx1"/>
                </a:solidFill>
                <a:latin typeface="Arial" panose="020B0604020202020204" pitchFamily="34" charset="0"/>
              </a:defRPr>
            </a:lvl8pPr>
            <a:lvl9pPr marL="3930891" indent="-23122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E87B630-520A-4B3D-887A-3E60CB20CD70}" type="slidenum">
              <a:rPr lang="en-US" altLang="en-US"/>
              <a:pPr>
                <a:spcBef>
                  <a:spcPct val="0"/>
                </a:spcBef>
              </a:pPr>
              <a:t>43</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661211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Impaired ability to self-regulate results in</a:t>
            </a:r>
          </a:p>
          <a:p>
            <a:pPr lvl="1" eaLnBrk="1" hangingPunct="1"/>
            <a:r>
              <a:rPr lang="en-US" altLang="en-US">
                <a:latin typeface="Times New Roman" panose="02020603050405020304" pitchFamily="18" charset="0"/>
              </a:rPr>
              <a:t>Inappropriate comments in social situations</a:t>
            </a:r>
          </a:p>
          <a:p>
            <a:pPr lvl="1" eaLnBrk="1" hangingPunct="1"/>
            <a:r>
              <a:rPr lang="en-US" altLang="en-US">
                <a:latin typeface="Times New Roman" panose="02020603050405020304" pitchFamily="18" charset="0"/>
              </a:rPr>
              <a:t>Inability to monitor how others perceive them</a:t>
            </a:r>
          </a:p>
          <a:p>
            <a:pPr lvl="1" eaLnBrk="1" hangingPunct="1"/>
            <a:r>
              <a:rPr lang="en-US" altLang="en-US">
                <a:latin typeface="Times New Roman" panose="02020603050405020304" pitchFamily="18" charset="0"/>
              </a:rPr>
              <a:t>Difficulty slowing down</a:t>
            </a:r>
          </a:p>
          <a:p>
            <a:pPr lvl="1" eaLnBrk="1" hangingPunct="1"/>
            <a:r>
              <a:rPr lang="en-US" altLang="en-US">
                <a:latin typeface="Times New Roman" panose="02020603050405020304" pitchFamily="18" charset="0"/>
              </a:rPr>
              <a:t>Difficulty following directions</a:t>
            </a:r>
          </a:p>
          <a:p>
            <a:pPr lvl="1" eaLnBrk="1" hangingPunct="1"/>
            <a:r>
              <a:rPr lang="en-US" altLang="en-US">
                <a:latin typeface="Times New Roman" panose="02020603050405020304" pitchFamily="18" charset="0"/>
              </a:rPr>
              <a:t>Impulsive acts</a:t>
            </a:r>
          </a:p>
          <a:p>
            <a:endParaRPr lang="en-CA" altLang="en-US">
              <a:latin typeface="Times New Roman" panose="02020603050405020304" pitchFamily="18" charset="0"/>
            </a:endParaRPr>
          </a:p>
        </p:txBody>
      </p:sp>
      <p:sp>
        <p:nvSpPr>
          <p:cNvPr id="39940" name="Slide Number Placeholder 3"/>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5pPr>
            <a:lvl6pPr marL="2543518"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6pPr>
            <a:lvl7pPr marL="3005976"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7pPr>
            <a:lvl8pPr marL="3468434"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8pPr>
            <a:lvl9pPr marL="3930891"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62ADF24C-E88C-46E5-877F-963401841163}" type="slidenum">
              <a:rPr lang="en-CA" altLang="en-US" smtClean="0"/>
              <a:pPr>
                <a:spcBef>
                  <a:spcPct val="0"/>
                </a:spcBef>
                <a:buSzPct val="45000"/>
                <a:buFont typeface="Wingdings" panose="05000000000000000000" pitchFamily="2" charset="2"/>
                <a:buNone/>
              </a:pPr>
              <a:t>44</a:t>
            </a:fld>
            <a:endParaRPr lang="en-CA" altLang="en-US"/>
          </a:p>
        </p:txBody>
      </p:sp>
    </p:spTree>
    <p:extLst>
      <p:ext uri="{BB962C8B-B14F-4D97-AF65-F5344CB8AC3E}">
        <p14:creationId xmlns:p14="http://schemas.microsoft.com/office/powerpoint/2010/main" val="49871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Times New Roman" panose="02020603050405020304" pitchFamily="18" charset="0"/>
            </a:endParaRPr>
          </a:p>
        </p:txBody>
      </p:sp>
      <p:sp>
        <p:nvSpPr>
          <p:cNvPr id="87044" name="Slide Number Placeholder 3"/>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5pPr>
            <a:lvl6pPr marL="2543518"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6pPr>
            <a:lvl7pPr marL="3005976"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7pPr>
            <a:lvl8pPr marL="3468434"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8pPr>
            <a:lvl9pPr marL="3930891"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893B10F8-79F5-48F1-837F-C10EE2411F81}" type="slidenum">
              <a:rPr lang="en-CA" altLang="en-US" smtClean="0"/>
              <a:pPr>
                <a:spcBef>
                  <a:spcPct val="0"/>
                </a:spcBef>
                <a:buSzPct val="45000"/>
                <a:buFont typeface="Wingdings" panose="05000000000000000000" pitchFamily="2" charset="2"/>
                <a:buNone/>
              </a:pPr>
              <a:t>46</a:t>
            </a:fld>
            <a:endParaRPr lang="en-CA" altLang="en-US"/>
          </a:p>
        </p:txBody>
      </p:sp>
    </p:spTree>
    <p:extLst>
      <p:ext uri="{BB962C8B-B14F-4D97-AF65-F5344CB8AC3E}">
        <p14:creationId xmlns:p14="http://schemas.microsoft.com/office/powerpoint/2010/main" val="27404769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Low threshold for frustration results in</a:t>
            </a:r>
          </a:p>
          <a:p>
            <a:pPr lvl="1" eaLnBrk="1" hangingPunct="1"/>
            <a:r>
              <a:rPr lang="en-US" altLang="en-US">
                <a:latin typeface="Times New Roman" panose="02020603050405020304" pitchFamily="18" charset="0"/>
              </a:rPr>
              <a:t>Irritability</a:t>
            </a:r>
          </a:p>
          <a:p>
            <a:pPr lvl="1" eaLnBrk="1" hangingPunct="1"/>
            <a:r>
              <a:rPr lang="en-US" altLang="en-US">
                <a:latin typeface="Times New Roman" panose="02020603050405020304" pitchFamily="18" charset="0"/>
              </a:rPr>
              <a:t>Angry outbursts</a:t>
            </a:r>
          </a:p>
          <a:p>
            <a:pPr lvl="1" eaLnBrk="1" hangingPunct="1"/>
            <a:r>
              <a:rPr lang="en-US" altLang="en-US">
                <a:latin typeface="Times New Roman" panose="02020603050405020304" pitchFamily="18" charset="0"/>
              </a:rPr>
              <a:t>Inability to accept another’s point of view</a:t>
            </a:r>
          </a:p>
          <a:p>
            <a:pPr lvl="1" eaLnBrk="1" hangingPunct="1"/>
            <a:r>
              <a:rPr lang="en-US" altLang="en-US">
                <a:latin typeface="Times New Roman" panose="02020603050405020304" pitchFamily="18" charset="0"/>
              </a:rPr>
              <a:t>Constant arguing</a:t>
            </a:r>
          </a:p>
          <a:p>
            <a:pPr lvl="1" eaLnBrk="1" hangingPunct="1"/>
            <a:endParaRPr lang="en-US" altLang="en-US">
              <a:latin typeface="Times New Roman" panose="02020603050405020304" pitchFamily="18" charset="0"/>
            </a:endParaRPr>
          </a:p>
          <a:p>
            <a:pPr eaLnBrk="1" hangingPunct="1"/>
            <a:r>
              <a:rPr lang="en-US" altLang="en-US">
                <a:latin typeface="Times New Roman" panose="02020603050405020304" pitchFamily="18" charset="0"/>
              </a:rPr>
              <a:t>Difficulty regulating emotions results in</a:t>
            </a:r>
          </a:p>
          <a:p>
            <a:pPr lvl="1" eaLnBrk="1" hangingPunct="1"/>
            <a:r>
              <a:rPr lang="en-US" altLang="en-US">
                <a:latin typeface="Times New Roman" panose="02020603050405020304" pitchFamily="18" charset="0"/>
              </a:rPr>
              <a:t>Insensitivity to others</a:t>
            </a:r>
          </a:p>
          <a:p>
            <a:pPr lvl="1" eaLnBrk="1" hangingPunct="1"/>
            <a:r>
              <a:rPr lang="en-US" altLang="en-US">
                <a:latin typeface="Times New Roman" panose="02020603050405020304" pitchFamily="18" charset="0"/>
              </a:rPr>
              <a:t>Disproportionate emotional response to the comments or actions of others</a:t>
            </a:r>
          </a:p>
          <a:p>
            <a:pPr lvl="1" eaLnBrk="1" hangingPunct="1"/>
            <a:r>
              <a:rPr lang="en-US" altLang="en-US">
                <a:latin typeface="Times New Roman" panose="02020603050405020304" pitchFamily="18" charset="0"/>
              </a:rPr>
              <a:t>Moodiness</a:t>
            </a:r>
          </a:p>
          <a:p>
            <a:endParaRPr lang="en-CA" altLang="en-US">
              <a:latin typeface="Times New Roman" panose="02020603050405020304" pitchFamily="18" charset="0"/>
            </a:endParaRPr>
          </a:p>
        </p:txBody>
      </p:sp>
      <p:sp>
        <p:nvSpPr>
          <p:cNvPr id="44036" name="Slide Number Placeholder 3"/>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5pPr>
            <a:lvl6pPr marL="2543518"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6pPr>
            <a:lvl7pPr marL="3005976"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7pPr>
            <a:lvl8pPr marL="3468434"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8pPr>
            <a:lvl9pPr marL="3930891"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D928FA87-6AF3-45F2-B41D-28E32316711B}" type="slidenum">
              <a:rPr lang="en-CA" altLang="en-US" smtClean="0"/>
              <a:pPr>
                <a:spcBef>
                  <a:spcPct val="0"/>
                </a:spcBef>
                <a:buSzPct val="45000"/>
                <a:buFont typeface="Wingdings" panose="05000000000000000000" pitchFamily="2" charset="2"/>
                <a:buNone/>
              </a:pPr>
              <a:t>47</a:t>
            </a:fld>
            <a:endParaRPr lang="en-CA" altLang="en-US"/>
          </a:p>
        </p:txBody>
      </p:sp>
    </p:spTree>
    <p:extLst>
      <p:ext uri="{BB962C8B-B14F-4D97-AF65-F5344CB8AC3E}">
        <p14:creationId xmlns:p14="http://schemas.microsoft.com/office/powerpoint/2010/main" val="5351790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1494" indent="-289036">
              <a:spcBef>
                <a:spcPct val="30000"/>
              </a:spcBef>
              <a:defRPr sz="1200">
                <a:solidFill>
                  <a:schemeClr val="tx1"/>
                </a:solidFill>
                <a:latin typeface="Arial" panose="020B0604020202020204" pitchFamily="34" charset="0"/>
              </a:defRPr>
            </a:lvl2pPr>
            <a:lvl3pPr marL="1156145" indent="-231229">
              <a:spcBef>
                <a:spcPct val="30000"/>
              </a:spcBef>
              <a:defRPr sz="1200">
                <a:solidFill>
                  <a:schemeClr val="tx1"/>
                </a:solidFill>
                <a:latin typeface="Arial" panose="020B0604020202020204" pitchFamily="34" charset="0"/>
              </a:defRPr>
            </a:lvl3pPr>
            <a:lvl4pPr marL="1618602" indent="-231229">
              <a:spcBef>
                <a:spcPct val="30000"/>
              </a:spcBef>
              <a:defRPr sz="1200">
                <a:solidFill>
                  <a:schemeClr val="tx1"/>
                </a:solidFill>
                <a:latin typeface="Arial" panose="020B0604020202020204" pitchFamily="34" charset="0"/>
              </a:defRPr>
            </a:lvl4pPr>
            <a:lvl5pPr marL="2081060" indent="-231229">
              <a:spcBef>
                <a:spcPct val="30000"/>
              </a:spcBef>
              <a:defRPr sz="1200">
                <a:solidFill>
                  <a:schemeClr val="tx1"/>
                </a:solidFill>
                <a:latin typeface="Arial" panose="020B0604020202020204" pitchFamily="34" charset="0"/>
              </a:defRPr>
            </a:lvl5pPr>
            <a:lvl6pPr marL="2543518" indent="-231229" eaLnBrk="0" fontAlgn="base" hangingPunct="0">
              <a:spcBef>
                <a:spcPct val="30000"/>
              </a:spcBef>
              <a:spcAft>
                <a:spcPct val="0"/>
              </a:spcAft>
              <a:defRPr sz="1200">
                <a:solidFill>
                  <a:schemeClr val="tx1"/>
                </a:solidFill>
                <a:latin typeface="Arial" panose="020B0604020202020204" pitchFamily="34" charset="0"/>
              </a:defRPr>
            </a:lvl6pPr>
            <a:lvl7pPr marL="3005976" indent="-231229" eaLnBrk="0" fontAlgn="base" hangingPunct="0">
              <a:spcBef>
                <a:spcPct val="30000"/>
              </a:spcBef>
              <a:spcAft>
                <a:spcPct val="0"/>
              </a:spcAft>
              <a:defRPr sz="1200">
                <a:solidFill>
                  <a:schemeClr val="tx1"/>
                </a:solidFill>
                <a:latin typeface="Arial" panose="020B0604020202020204" pitchFamily="34" charset="0"/>
              </a:defRPr>
            </a:lvl7pPr>
            <a:lvl8pPr marL="3468434" indent="-231229" eaLnBrk="0" fontAlgn="base" hangingPunct="0">
              <a:spcBef>
                <a:spcPct val="30000"/>
              </a:spcBef>
              <a:spcAft>
                <a:spcPct val="0"/>
              </a:spcAft>
              <a:defRPr sz="1200">
                <a:solidFill>
                  <a:schemeClr val="tx1"/>
                </a:solidFill>
                <a:latin typeface="Arial" panose="020B0604020202020204" pitchFamily="34" charset="0"/>
              </a:defRPr>
            </a:lvl8pPr>
            <a:lvl9pPr marL="3930891" indent="-23122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346F91-57C3-4575-AD42-7DB90A2133F2}" type="slidenum">
              <a:rPr lang="en-US" altLang="en-US"/>
              <a:pPr>
                <a:spcBef>
                  <a:spcPct val="0"/>
                </a:spcBef>
              </a:pPr>
              <a:t>48</a:t>
            </a:fld>
            <a:endParaRPr lang="en-US" altLang="en-US"/>
          </a:p>
        </p:txBody>
      </p:sp>
    </p:spTree>
    <p:extLst>
      <p:ext uri="{BB962C8B-B14F-4D97-AF65-F5344CB8AC3E}">
        <p14:creationId xmlns:p14="http://schemas.microsoft.com/office/powerpoint/2010/main" val="9629997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Times New Roman" panose="02020603050405020304" pitchFamily="18" charset="0"/>
            </a:endParaRPr>
          </a:p>
        </p:txBody>
      </p:sp>
      <p:sp>
        <p:nvSpPr>
          <p:cNvPr id="195588" name="Slide Number Placeholder 3"/>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5pPr>
            <a:lvl6pPr marL="2543518"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6pPr>
            <a:lvl7pPr marL="3005976"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7pPr>
            <a:lvl8pPr marL="3468434"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8pPr>
            <a:lvl9pPr marL="3930891"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91D28FFC-89A0-45FD-8BB3-392DAD07364F}" type="slidenum">
              <a:rPr lang="en-CA" altLang="en-US" smtClean="0"/>
              <a:pPr>
                <a:spcBef>
                  <a:spcPct val="0"/>
                </a:spcBef>
                <a:buSzPct val="45000"/>
                <a:buFont typeface="Wingdings" panose="05000000000000000000" pitchFamily="2" charset="2"/>
                <a:buNone/>
              </a:pPr>
              <a:t>50</a:t>
            </a:fld>
            <a:endParaRPr lang="en-CA" altLang="en-US"/>
          </a:p>
        </p:txBody>
      </p:sp>
    </p:spTree>
    <p:extLst>
      <p:ext uri="{BB962C8B-B14F-4D97-AF65-F5344CB8AC3E}">
        <p14:creationId xmlns:p14="http://schemas.microsoft.com/office/powerpoint/2010/main" val="3257593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3338" y="4387137"/>
            <a:ext cx="6399217" cy="4771972"/>
          </a:xfrm>
        </p:spPr>
        <p:txBody>
          <a:bodyPr/>
          <a:lstStyle/>
          <a:p>
            <a:r>
              <a:rPr lang="en-US" sz="1100" dirty="0"/>
              <a:t>So…  why does this matter?  Is it really a big deal that adolescents are not getting the amount of sleep that the “experts” say they need?  As it turns out, it IS a big deal… for reasons other than the obvious one of the struggle they have to get up and going each morning!  </a:t>
            </a:r>
          </a:p>
          <a:p>
            <a:endParaRPr lang="en-US" sz="1100" dirty="0"/>
          </a:p>
          <a:p>
            <a:r>
              <a:rPr lang="en-US" sz="1100" dirty="0"/>
              <a:t>As mentioned earlier, when students haven’t gotten adequate sleep, they have a more difficult time focusing on class activities and lessons.  </a:t>
            </a:r>
          </a:p>
          <a:p>
            <a:endParaRPr lang="en-US" sz="1100" dirty="0"/>
          </a:p>
          <a:p>
            <a:r>
              <a:rPr lang="en-US" sz="1100" dirty="0"/>
              <a:t>They struggle when asked to engage in creative thinking or problem solving exercises. </a:t>
            </a:r>
          </a:p>
          <a:p>
            <a:r>
              <a:rPr lang="en-US" sz="1100" dirty="0"/>
              <a:t>Sleepy adolescents are more prone to making errors- and while ‘errors’ in their learning may not be deemed critical at the time, errors in other contexts- such as while driving- often have grave consequences.</a:t>
            </a:r>
          </a:p>
          <a:p>
            <a:endParaRPr lang="en-US" sz="1100" dirty="0"/>
          </a:p>
          <a:p>
            <a:r>
              <a:rPr lang="en-US" sz="1100" dirty="0"/>
              <a:t>Sleepy adolescents tend to be more irritable and less patient with those around them.  They tend to act more impulsively, as opposed to spending time rationally thinking through a situation to determine an appropriate response.  </a:t>
            </a:r>
          </a:p>
          <a:p>
            <a:endParaRPr lang="en-US" sz="1100" dirty="0"/>
          </a:p>
          <a:p>
            <a:r>
              <a:rPr lang="en-US" sz="1100" dirty="0"/>
              <a:t>And perhaps the one that should be of most concern to parents and to educators-  When adolescents don’t get the sleep they need, what they are also missing out on is a complex brain process called “consolidation”.  Consolidation occurs during a particular phase of sleep-  REM sleep- that typically takes place right before the natural body clock awakens you.  Consolidation is the continued processing of experiences that have occurred throughout the day-  working with those experiences, and the information “learned”- arranging those experiences into the networks of neurons that will allow for long-term retention of learning.</a:t>
            </a:r>
          </a:p>
          <a:p>
            <a:endParaRPr lang="en-US" sz="1100" dirty="0"/>
          </a:p>
          <a:p>
            <a:r>
              <a:rPr lang="en-US" sz="1100" dirty="0"/>
              <a:t>So… not only are many of our adolescent learners suffering from sleep deprivation that interferes with their learning throughout the school day.  They are also failing to benefit from the continued work that their brains do- consolidation- that happens while they sleep!</a:t>
            </a:r>
          </a:p>
        </p:txBody>
      </p:sp>
      <p:sp>
        <p:nvSpPr>
          <p:cNvPr id="4" name="Slide Number Placeholder 3"/>
          <p:cNvSpPr>
            <a:spLocks noGrp="1"/>
          </p:cNvSpPr>
          <p:nvPr>
            <p:ph type="sldNum" sz="quarter" idx="10"/>
          </p:nvPr>
        </p:nvSpPr>
        <p:spPr/>
        <p:txBody>
          <a:bodyPr/>
          <a:lstStyle/>
          <a:p>
            <a:fld id="{A9484236-48FA-418B-9901-8222FF51FBB5}" type="slidenum">
              <a:rPr lang="en-US" smtClean="0"/>
              <a:t>19</a:t>
            </a:fld>
            <a:endParaRPr lang="en-US" dirty="0"/>
          </a:p>
        </p:txBody>
      </p:sp>
      <p:sp>
        <p:nvSpPr>
          <p:cNvPr id="5" name="Footer Placeholder 4"/>
          <p:cNvSpPr>
            <a:spLocks noGrp="1"/>
          </p:cNvSpPr>
          <p:nvPr>
            <p:ph type="ftr" sz="quarter" idx="11"/>
          </p:nvPr>
        </p:nvSpPr>
        <p:spPr/>
        <p:txBody>
          <a:bodyPr/>
          <a:lstStyle/>
          <a:p>
            <a:r>
              <a:rPr lang="en-US"/>
              <a:t>jcrotty- for PIRC module</a:t>
            </a:r>
          </a:p>
        </p:txBody>
      </p:sp>
      <p:sp>
        <p:nvSpPr>
          <p:cNvPr id="6" name="Header Placeholder 5"/>
          <p:cNvSpPr>
            <a:spLocks noGrp="1"/>
          </p:cNvSpPr>
          <p:nvPr>
            <p:ph type="hdr" sz="quarter" idx="12"/>
          </p:nvPr>
        </p:nvSpPr>
        <p:spPr/>
        <p:txBody>
          <a:bodyPr/>
          <a:lstStyle/>
          <a:p>
            <a:r>
              <a:rPr lang="en-US"/>
              <a:t>Adolescent Sleep Patterns</a:t>
            </a:r>
          </a:p>
        </p:txBody>
      </p:sp>
    </p:spTree>
    <p:extLst>
      <p:ext uri="{BB962C8B-B14F-4D97-AF65-F5344CB8AC3E}">
        <p14:creationId xmlns:p14="http://schemas.microsoft.com/office/powerpoint/2010/main" val="38043326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Times New Roman" panose="02020603050405020304" pitchFamily="18" charset="0"/>
            </a:endParaRPr>
          </a:p>
        </p:txBody>
      </p:sp>
      <p:sp>
        <p:nvSpPr>
          <p:cNvPr id="203780" name="Slide Number Placeholder 3"/>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5pPr>
            <a:lvl6pPr marL="2543518"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6pPr>
            <a:lvl7pPr marL="3005976"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7pPr>
            <a:lvl8pPr marL="3468434"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8pPr>
            <a:lvl9pPr marL="3930891"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50147354-EBB0-4747-8DE4-FB4FD3D7DDBE}" type="slidenum">
              <a:rPr lang="en-CA" altLang="en-US" smtClean="0"/>
              <a:pPr>
                <a:spcBef>
                  <a:spcPct val="0"/>
                </a:spcBef>
                <a:buSzPct val="45000"/>
                <a:buFont typeface="Wingdings" panose="05000000000000000000" pitchFamily="2" charset="2"/>
                <a:buNone/>
              </a:pPr>
              <a:t>51</a:t>
            </a:fld>
            <a:endParaRPr lang="en-CA" altLang="en-US"/>
          </a:p>
        </p:txBody>
      </p:sp>
    </p:spTree>
    <p:extLst>
      <p:ext uri="{BB962C8B-B14F-4D97-AF65-F5344CB8AC3E}">
        <p14:creationId xmlns:p14="http://schemas.microsoft.com/office/powerpoint/2010/main" val="14348365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Times New Roman" panose="02020603050405020304" pitchFamily="18" charset="0"/>
            </a:endParaRPr>
          </a:p>
        </p:txBody>
      </p:sp>
      <p:sp>
        <p:nvSpPr>
          <p:cNvPr id="207876" name="Slide Number Placeholder 3"/>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5pPr>
            <a:lvl6pPr marL="2543518"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6pPr>
            <a:lvl7pPr marL="3005976"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7pPr>
            <a:lvl8pPr marL="3468434"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8pPr>
            <a:lvl9pPr marL="3930891"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B82B2740-79C0-4CDB-80BE-E1348B94733C}" type="slidenum">
              <a:rPr lang="en-CA" altLang="en-US" smtClean="0"/>
              <a:pPr>
                <a:spcBef>
                  <a:spcPct val="0"/>
                </a:spcBef>
                <a:buSzPct val="45000"/>
                <a:buFont typeface="Wingdings" panose="05000000000000000000" pitchFamily="2" charset="2"/>
                <a:buNone/>
              </a:pPr>
              <a:t>52</a:t>
            </a:fld>
            <a:endParaRPr lang="en-CA" altLang="en-US"/>
          </a:p>
        </p:txBody>
      </p:sp>
    </p:spTree>
    <p:extLst>
      <p:ext uri="{BB962C8B-B14F-4D97-AF65-F5344CB8AC3E}">
        <p14:creationId xmlns:p14="http://schemas.microsoft.com/office/powerpoint/2010/main" val="35650146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Times New Roman" panose="02020603050405020304" pitchFamily="18" charset="0"/>
            </a:endParaRPr>
          </a:p>
        </p:txBody>
      </p:sp>
      <p:sp>
        <p:nvSpPr>
          <p:cNvPr id="209924" name="Slide Number Placeholder 3"/>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5pPr>
            <a:lvl6pPr marL="2543518"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6pPr>
            <a:lvl7pPr marL="3005976"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7pPr>
            <a:lvl8pPr marL="3468434"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8pPr>
            <a:lvl9pPr marL="3930891"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674870AB-941F-42A9-8093-59AEB0FB1F79}" type="slidenum">
              <a:rPr lang="en-CA" altLang="en-US" smtClean="0"/>
              <a:pPr>
                <a:spcBef>
                  <a:spcPct val="0"/>
                </a:spcBef>
                <a:buSzPct val="45000"/>
                <a:buFont typeface="Wingdings" panose="05000000000000000000" pitchFamily="2" charset="2"/>
                <a:buNone/>
              </a:pPr>
              <a:t>53</a:t>
            </a:fld>
            <a:endParaRPr lang="en-CA" altLang="en-US"/>
          </a:p>
        </p:txBody>
      </p:sp>
    </p:spTree>
    <p:extLst>
      <p:ext uri="{BB962C8B-B14F-4D97-AF65-F5344CB8AC3E}">
        <p14:creationId xmlns:p14="http://schemas.microsoft.com/office/powerpoint/2010/main" val="8368816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a:ln/>
        </p:spPr>
      </p:sp>
      <p:sp>
        <p:nvSpPr>
          <p:cNvPr id="244739"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Times New Roman" panose="02020603050405020304" pitchFamily="18" charset="0"/>
            </a:endParaRPr>
          </a:p>
        </p:txBody>
      </p:sp>
      <p:sp>
        <p:nvSpPr>
          <p:cNvPr id="244740" name="Slide Number Placeholder 3"/>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5pPr>
            <a:lvl6pPr marL="2543518"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6pPr>
            <a:lvl7pPr marL="3005976"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7pPr>
            <a:lvl8pPr marL="3468434"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8pPr>
            <a:lvl9pPr marL="3930891"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DC1D74E7-0A87-412C-AA8F-0F9977CBFB45}" type="slidenum">
              <a:rPr lang="en-CA" altLang="en-US" smtClean="0"/>
              <a:pPr>
                <a:spcBef>
                  <a:spcPct val="0"/>
                </a:spcBef>
                <a:buSzPct val="45000"/>
                <a:buFont typeface="Wingdings" panose="05000000000000000000" pitchFamily="2" charset="2"/>
                <a:buNone/>
              </a:pPr>
              <a:t>54</a:t>
            </a:fld>
            <a:endParaRPr lang="en-CA" altLang="en-US"/>
          </a:p>
        </p:txBody>
      </p:sp>
    </p:spTree>
    <p:extLst>
      <p:ext uri="{BB962C8B-B14F-4D97-AF65-F5344CB8AC3E}">
        <p14:creationId xmlns:p14="http://schemas.microsoft.com/office/powerpoint/2010/main" val="38797416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Difficulty sustaining attention results in:</a:t>
            </a:r>
          </a:p>
          <a:p>
            <a:pPr lvl="1" eaLnBrk="1" hangingPunct="1"/>
            <a:r>
              <a:rPr lang="en-US" altLang="en-US">
                <a:latin typeface="Times New Roman" panose="02020603050405020304" pitchFamily="18" charset="0"/>
              </a:rPr>
              <a:t>Papers and projects that have inconsistent quality due to inconsistent focus</a:t>
            </a:r>
          </a:p>
          <a:p>
            <a:pPr lvl="1" eaLnBrk="1" hangingPunct="1"/>
            <a:r>
              <a:rPr lang="en-US" altLang="en-US">
                <a:latin typeface="Times New Roman" panose="02020603050405020304" pitchFamily="18" charset="0"/>
              </a:rPr>
              <a:t>Distractions that pull attention away from learning</a:t>
            </a:r>
          </a:p>
          <a:p>
            <a:pPr lvl="1" eaLnBrk="1" hangingPunct="1"/>
            <a:r>
              <a:rPr lang="en-US" altLang="en-US">
                <a:latin typeface="Times New Roman" panose="02020603050405020304" pitchFamily="18" charset="0"/>
              </a:rPr>
              <a:t>Gaps in learning due to inconsistent attention to readings, lectures, assignments</a:t>
            </a:r>
          </a:p>
          <a:p>
            <a:pPr eaLnBrk="1" hangingPunct="1"/>
            <a:r>
              <a:rPr lang="en-US" altLang="en-US">
                <a:latin typeface="Times New Roman" panose="02020603050405020304" pitchFamily="18" charset="0"/>
              </a:rPr>
              <a:t>Difficulty shifting attention results in:</a:t>
            </a:r>
          </a:p>
          <a:p>
            <a:pPr lvl="1" eaLnBrk="1" hangingPunct="1"/>
            <a:r>
              <a:rPr lang="en-US" altLang="en-US">
                <a:latin typeface="Times New Roman" panose="02020603050405020304" pitchFamily="18" charset="0"/>
              </a:rPr>
              <a:t>Inconsistent performance from course to course</a:t>
            </a:r>
          </a:p>
          <a:p>
            <a:pPr lvl="1" eaLnBrk="1" hangingPunct="1"/>
            <a:r>
              <a:rPr lang="en-US" altLang="en-US">
                <a:latin typeface="Times New Roman" panose="02020603050405020304" pitchFamily="18" charset="0"/>
              </a:rPr>
              <a:t>Inconsistent quality within assignments that require multiple steps to complete</a:t>
            </a:r>
          </a:p>
          <a:p>
            <a:pPr eaLnBrk="1" hangingPunct="1"/>
            <a:endParaRPr lang="en-US" altLang="en-US">
              <a:latin typeface="Times New Roman" panose="02020603050405020304" pitchFamily="18" charset="0"/>
            </a:endParaRPr>
          </a:p>
        </p:txBody>
      </p:sp>
      <p:sp>
        <p:nvSpPr>
          <p:cNvPr id="46084" name="Slide Number Placeholder 3"/>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5pPr>
            <a:lvl6pPr marL="2543518"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6pPr>
            <a:lvl7pPr marL="3005976"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7pPr>
            <a:lvl8pPr marL="3468434"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8pPr>
            <a:lvl9pPr marL="3930891"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2F87AEE2-0388-417C-A0D4-6966C043FF60}" type="slidenum">
              <a:rPr lang="en-CA" altLang="en-US" smtClean="0"/>
              <a:pPr>
                <a:spcBef>
                  <a:spcPct val="0"/>
                </a:spcBef>
                <a:buSzPct val="45000"/>
                <a:buFont typeface="Wingdings" panose="05000000000000000000" pitchFamily="2" charset="2"/>
                <a:buNone/>
              </a:pPr>
              <a:t>55</a:t>
            </a:fld>
            <a:endParaRPr lang="en-CA" altLang="en-US"/>
          </a:p>
        </p:txBody>
      </p:sp>
    </p:spTree>
    <p:extLst>
      <p:ext uri="{BB962C8B-B14F-4D97-AF65-F5344CB8AC3E}">
        <p14:creationId xmlns:p14="http://schemas.microsoft.com/office/powerpoint/2010/main" val="34313688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a:ln/>
        </p:spPr>
      </p:sp>
      <p:sp>
        <p:nvSpPr>
          <p:cNvPr id="259075"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Times New Roman" panose="02020603050405020304" pitchFamily="18" charset="0"/>
            </a:endParaRPr>
          </a:p>
        </p:txBody>
      </p:sp>
      <p:sp>
        <p:nvSpPr>
          <p:cNvPr id="259076" name="Slide Number Placeholder 3"/>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5pPr>
            <a:lvl6pPr marL="2543518"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6pPr>
            <a:lvl7pPr marL="3005976"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7pPr>
            <a:lvl8pPr marL="3468434"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8pPr>
            <a:lvl9pPr marL="3930891"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7F8D12F9-213D-47E2-8250-A7ED52C11880}" type="slidenum">
              <a:rPr lang="en-CA" altLang="en-US" smtClean="0"/>
              <a:pPr>
                <a:spcBef>
                  <a:spcPct val="0"/>
                </a:spcBef>
                <a:buSzPct val="45000"/>
                <a:buFont typeface="Wingdings" panose="05000000000000000000" pitchFamily="2" charset="2"/>
                <a:buNone/>
              </a:pPr>
              <a:t>56</a:t>
            </a:fld>
            <a:endParaRPr lang="en-CA" altLang="en-US"/>
          </a:p>
        </p:txBody>
      </p:sp>
    </p:spTree>
    <p:extLst>
      <p:ext uri="{BB962C8B-B14F-4D97-AF65-F5344CB8AC3E}">
        <p14:creationId xmlns:p14="http://schemas.microsoft.com/office/powerpoint/2010/main" val="36305205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Times New Roman" panose="02020603050405020304" pitchFamily="18" charset="0"/>
            </a:endParaRPr>
          </a:p>
        </p:txBody>
      </p:sp>
      <p:sp>
        <p:nvSpPr>
          <p:cNvPr id="48132" name="Slide Number Placeholder 3"/>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5pPr>
            <a:lvl6pPr marL="2543518"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6pPr>
            <a:lvl7pPr marL="3005976"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7pPr>
            <a:lvl8pPr marL="3468434"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8pPr>
            <a:lvl9pPr marL="3930891"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94F631FF-668C-4E68-9001-9356BF68F491}" type="slidenum">
              <a:rPr lang="en-CA" altLang="en-US" smtClean="0"/>
              <a:pPr>
                <a:spcBef>
                  <a:spcPct val="0"/>
                </a:spcBef>
                <a:buSzPct val="45000"/>
                <a:buFont typeface="Wingdings" panose="05000000000000000000" pitchFamily="2" charset="2"/>
                <a:buNone/>
              </a:pPr>
              <a:t>59</a:t>
            </a:fld>
            <a:endParaRPr lang="en-CA" altLang="en-US"/>
          </a:p>
        </p:txBody>
      </p:sp>
    </p:spTree>
    <p:extLst>
      <p:ext uri="{BB962C8B-B14F-4D97-AF65-F5344CB8AC3E}">
        <p14:creationId xmlns:p14="http://schemas.microsoft.com/office/powerpoint/2010/main" val="42425303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Times New Roman" panose="02020603050405020304" pitchFamily="18" charset="0"/>
            </a:endParaRPr>
          </a:p>
        </p:txBody>
      </p:sp>
      <p:sp>
        <p:nvSpPr>
          <p:cNvPr id="50180" name="Slide Number Placeholder 3"/>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5pPr>
            <a:lvl6pPr marL="2543518"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6pPr>
            <a:lvl7pPr marL="3005976"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7pPr>
            <a:lvl8pPr marL="3468434"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8pPr>
            <a:lvl9pPr marL="3930891"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95DBAD12-1495-4DC4-BC26-03256B35905F}" type="slidenum">
              <a:rPr lang="en-CA" altLang="en-US" smtClean="0"/>
              <a:pPr>
                <a:spcBef>
                  <a:spcPct val="0"/>
                </a:spcBef>
                <a:buSzPct val="45000"/>
                <a:buFont typeface="Wingdings" panose="05000000000000000000" pitchFamily="2" charset="2"/>
                <a:buNone/>
              </a:pPr>
              <a:t>60</a:t>
            </a:fld>
            <a:endParaRPr lang="en-CA" altLang="en-US"/>
          </a:p>
        </p:txBody>
      </p:sp>
    </p:spTree>
    <p:extLst>
      <p:ext uri="{BB962C8B-B14F-4D97-AF65-F5344CB8AC3E}">
        <p14:creationId xmlns:p14="http://schemas.microsoft.com/office/powerpoint/2010/main" val="32543589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Difficulty sustaining effort and alertness results in:</a:t>
            </a:r>
          </a:p>
          <a:p>
            <a:pPr lvl="1" eaLnBrk="1" hangingPunct="1"/>
            <a:r>
              <a:rPr lang="en-US" altLang="en-US">
                <a:latin typeface="Times New Roman" panose="02020603050405020304" pitchFamily="18" charset="0"/>
              </a:rPr>
              <a:t>Incomplete assignments</a:t>
            </a:r>
          </a:p>
          <a:p>
            <a:pPr lvl="1" eaLnBrk="1" hangingPunct="1"/>
            <a:r>
              <a:rPr lang="en-US" altLang="en-US">
                <a:latin typeface="Times New Roman" panose="02020603050405020304" pitchFamily="18" charset="0"/>
              </a:rPr>
              <a:t>Poor study habits</a:t>
            </a:r>
          </a:p>
          <a:p>
            <a:pPr lvl="1" eaLnBrk="1" hangingPunct="1"/>
            <a:r>
              <a:rPr lang="en-US" altLang="en-US">
                <a:latin typeface="Times New Roman" panose="02020603050405020304" pitchFamily="18" charset="0"/>
              </a:rPr>
              <a:t>Frequent drowsiness when not engaged</a:t>
            </a:r>
          </a:p>
          <a:p>
            <a:pPr lvl="1" eaLnBrk="1" hangingPunct="1"/>
            <a:r>
              <a:rPr lang="en-US" altLang="en-US">
                <a:latin typeface="Times New Roman" panose="02020603050405020304" pitchFamily="18" charset="0"/>
              </a:rPr>
              <a:t>Poor sleep hygiene, even for college students</a:t>
            </a:r>
          </a:p>
          <a:p>
            <a:pPr lvl="1" eaLnBrk="1" hangingPunct="1"/>
            <a:r>
              <a:rPr lang="en-US" altLang="en-US">
                <a:latin typeface="Times New Roman" panose="02020603050405020304" pitchFamily="18" charset="0"/>
              </a:rPr>
              <a:t>Apparent lack of motivation</a:t>
            </a:r>
          </a:p>
          <a:p>
            <a:pPr eaLnBrk="1" hangingPunct="1"/>
            <a:r>
              <a:rPr lang="en-US" altLang="en-US">
                <a:latin typeface="Times New Roman" panose="02020603050405020304" pitchFamily="18" charset="0"/>
              </a:rPr>
              <a:t>Slow Processing results in:</a:t>
            </a:r>
          </a:p>
          <a:p>
            <a:pPr lvl="1" eaLnBrk="1" hangingPunct="1"/>
            <a:r>
              <a:rPr lang="en-US" altLang="en-US">
                <a:latin typeface="Times New Roman" panose="02020603050405020304" pitchFamily="18" charset="0"/>
              </a:rPr>
              <a:t>Excessive time to complete tasks</a:t>
            </a:r>
          </a:p>
          <a:p>
            <a:pPr lvl="1" eaLnBrk="1" hangingPunct="1"/>
            <a:r>
              <a:rPr lang="en-US" altLang="en-US">
                <a:latin typeface="Times New Roman" panose="02020603050405020304" pitchFamily="18" charset="0"/>
              </a:rPr>
              <a:t>Poor written output</a:t>
            </a:r>
          </a:p>
          <a:p>
            <a:endParaRPr lang="en-CA" altLang="en-US">
              <a:latin typeface="Times New Roman" panose="02020603050405020304" pitchFamily="18" charset="0"/>
            </a:endParaRPr>
          </a:p>
        </p:txBody>
      </p:sp>
      <p:sp>
        <p:nvSpPr>
          <p:cNvPr id="52228" name="Slide Number Placeholder 3"/>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5pPr>
            <a:lvl6pPr marL="2543518"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6pPr>
            <a:lvl7pPr marL="3005976"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7pPr>
            <a:lvl8pPr marL="3468434"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8pPr>
            <a:lvl9pPr marL="3930891"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3A763A6C-ABFB-4DAB-B2EF-95891EB9B93A}" type="slidenum">
              <a:rPr lang="en-CA" altLang="en-US" smtClean="0"/>
              <a:pPr>
                <a:spcBef>
                  <a:spcPct val="0"/>
                </a:spcBef>
                <a:buSzPct val="45000"/>
                <a:buFont typeface="Wingdings" panose="05000000000000000000" pitchFamily="2" charset="2"/>
                <a:buNone/>
              </a:pPr>
              <a:t>61</a:t>
            </a:fld>
            <a:endParaRPr lang="en-CA" altLang="en-US"/>
          </a:p>
        </p:txBody>
      </p:sp>
    </p:spTree>
    <p:extLst>
      <p:ext uri="{BB962C8B-B14F-4D97-AF65-F5344CB8AC3E}">
        <p14:creationId xmlns:p14="http://schemas.microsoft.com/office/powerpoint/2010/main" val="37887459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Times New Roman" panose="02020603050405020304" pitchFamily="18" charset="0"/>
            </a:endParaRPr>
          </a:p>
        </p:txBody>
      </p:sp>
      <p:sp>
        <p:nvSpPr>
          <p:cNvPr id="54276" name="Slide Number Placeholder 3"/>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5pPr>
            <a:lvl6pPr marL="2543518"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6pPr>
            <a:lvl7pPr marL="3005976"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7pPr>
            <a:lvl8pPr marL="3468434"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8pPr>
            <a:lvl9pPr marL="3930891"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1A342C37-BE40-4DAA-9C8E-8D5528737ADD}" type="slidenum">
              <a:rPr lang="en-CA" altLang="en-US" smtClean="0"/>
              <a:pPr>
                <a:spcBef>
                  <a:spcPct val="0"/>
                </a:spcBef>
                <a:buSzPct val="45000"/>
                <a:buFont typeface="Wingdings" panose="05000000000000000000" pitchFamily="2" charset="2"/>
                <a:buNone/>
              </a:pPr>
              <a:t>62</a:t>
            </a:fld>
            <a:endParaRPr lang="en-CA" altLang="en-US"/>
          </a:p>
        </p:txBody>
      </p:sp>
    </p:spTree>
    <p:extLst>
      <p:ext uri="{BB962C8B-B14F-4D97-AF65-F5344CB8AC3E}">
        <p14:creationId xmlns:p14="http://schemas.microsoft.com/office/powerpoint/2010/main" val="1429347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a:t>NMSA 2010,  Julie Crotty                                 </a:t>
            </a:r>
          </a:p>
        </p:txBody>
      </p:sp>
      <p:sp>
        <p:nvSpPr>
          <p:cNvPr id="225283"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a:defRPr/>
            </a:pPr>
            <a:r>
              <a:rPr lang="en-US"/>
              <a:t>November 5, 2010</a:t>
            </a:r>
          </a:p>
        </p:txBody>
      </p:sp>
      <p:sp>
        <p:nvSpPr>
          <p:cNvPr id="225284"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a:t>www.motivationforlearning.com                                  jcrotty@cfu.net</a:t>
            </a:r>
          </a:p>
        </p:txBody>
      </p:sp>
      <p:sp>
        <p:nvSpPr>
          <p:cNvPr id="12595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b="1"/>
              <a:t>How many of you have heard of Phineas Gage?</a:t>
            </a:r>
            <a:r>
              <a:rPr lang="en-US"/>
              <a:t>  This is a plaster mask of Phineas’ head, made in Boston after his accident. It shows exactly what the “recovered” Phineas looked like </a:t>
            </a:r>
            <a:r>
              <a:rPr lang="en-US" b="1"/>
              <a:t>a year after his injury</a:t>
            </a:r>
            <a:r>
              <a:rPr lang="en-US"/>
              <a:t>.  Note the large scar on his upper forehead.  </a:t>
            </a:r>
          </a:p>
          <a:p>
            <a:pPr eaLnBrk="1" hangingPunct="1">
              <a:lnSpc>
                <a:spcPct val="90000"/>
              </a:lnSpc>
              <a:spcBef>
                <a:spcPct val="0"/>
              </a:spcBef>
            </a:pPr>
            <a:r>
              <a:rPr lang="en-US"/>
              <a:t>Here’s what happened: </a:t>
            </a:r>
          </a:p>
          <a:p>
            <a:pPr eaLnBrk="1" hangingPunct="1">
              <a:lnSpc>
                <a:spcPct val="90000"/>
              </a:lnSpc>
              <a:spcBef>
                <a:spcPct val="0"/>
              </a:spcBef>
            </a:pPr>
            <a:r>
              <a:rPr lang="en-US" b="1"/>
              <a:t>September 13, 1848</a:t>
            </a:r>
            <a:r>
              <a:rPr lang="en-US"/>
              <a:t>       Cavendish, </a:t>
            </a:r>
            <a:r>
              <a:rPr lang="en-US" b="1"/>
              <a:t>Vermont</a:t>
            </a:r>
            <a:r>
              <a:rPr lang="en-US"/>
              <a:t>     </a:t>
            </a:r>
            <a:r>
              <a:rPr lang="en-US" b="1"/>
              <a:t>26 years old</a:t>
            </a:r>
            <a:r>
              <a:rPr lang="en-US"/>
              <a:t> Phineas Gage was the </a:t>
            </a:r>
            <a:r>
              <a:rPr lang="en-US" b="1"/>
              <a:t>foreman of a railroad track construction gang</a:t>
            </a:r>
            <a:r>
              <a:rPr lang="en-US"/>
              <a:t>.  His job was to supervise as explosives were used to blast solid rock into pieces small enough for his crew to dig loose with hand tools and to haul away in ox cars.  First, a hole was drilled in the bedrock at exactly the right angle and depth.  The bottom of the hole was then filled with gunpowder, and a ropelike fuse was carefully pressed down into the powder.  The hole was then filled with loose sand.  After sounding the warning, the fuse was lit, everyone ran for cover, and the explosion blasted the rock away.   This time however, something went terribly wrong.  The sand was inadvertently left out, and Phineas’s tamping iron was knocked- or fell- from his hand, falling directly into the hole onto the gunpowder, creating a spark that set off the explosion prematurely.  The tamping iron was propelled upward like a bullet, piercing Phineas’ left cheek and exiting through the top of his forehead.  Phineas survived and even remained conscious as he was transported to the local Doctor’s office.   He was very ill for several months- contracting an infection that nearly killed him, but ultimately, Phineas made a full recovery.    </a:t>
            </a:r>
            <a:r>
              <a:rPr lang="en-US" b="1"/>
              <a:t>A full-recovery that enabled him to live and work… but that resulted in him being a different man.</a:t>
            </a:r>
            <a:r>
              <a:rPr lang="en-US"/>
              <a:t>     </a:t>
            </a:r>
          </a:p>
        </p:txBody>
      </p:sp>
      <p:sp>
        <p:nvSpPr>
          <p:cNvPr id="2" name="Slide Number Placeholder 1"/>
          <p:cNvSpPr>
            <a:spLocks noGrp="1"/>
          </p:cNvSpPr>
          <p:nvPr>
            <p:ph type="sldNum" sz="quarter" idx="5"/>
          </p:nvPr>
        </p:nvSpPr>
        <p:spPr/>
        <p:txBody>
          <a:bodyPr/>
          <a:lstStyle/>
          <a:p>
            <a:pPr>
              <a:defRPr/>
            </a:pPr>
            <a:fld id="{B0AAAAA2-7065-49AD-9EB2-9A0D3C6C9745}" type="slidenum">
              <a:rPr lang="en-US" smtClean="0"/>
              <a:pPr>
                <a:defRPr/>
              </a:pPr>
              <a:t>21</a:t>
            </a:fld>
            <a:endParaRPr lang="en-US"/>
          </a:p>
        </p:txBody>
      </p:sp>
    </p:spTree>
    <p:extLst>
      <p:ext uri="{BB962C8B-B14F-4D97-AF65-F5344CB8AC3E}">
        <p14:creationId xmlns:p14="http://schemas.microsoft.com/office/powerpoint/2010/main" val="22892997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Times New Roman" panose="02020603050405020304" pitchFamily="18" charset="0"/>
            </a:endParaRPr>
          </a:p>
        </p:txBody>
      </p:sp>
      <p:sp>
        <p:nvSpPr>
          <p:cNvPr id="74756" name="Slide Number Placeholder 3"/>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5pPr>
            <a:lvl6pPr marL="2543518"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6pPr>
            <a:lvl7pPr marL="3005976"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7pPr>
            <a:lvl8pPr marL="3468434"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8pPr>
            <a:lvl9pPr marL="3930891"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EF3F0A82-C18A-4834-AB4F-DF2C618BFA6F}" type="slidenum">
              <a:rPr lang="en-CA" altLang="en-US" smtClean="0"/>
              <a:pPr>
                <a:spcBef>
                  <a:spcPct val="0"/>
                </a:spcBef>
                <a:buSzPct val="45000"/>
                <a:buFont typeface="Wingdings" panose="05000000000000000000" pitchFamily="2" charset="2"/>
                <a:buNone/>
              </a:pPr>
              <a:t>63</a:t>
            </a:fld>
            <a:endParaRPr lang="en-CA" altLang="en-US"/>
          </a:p>
        </p:txBody>
      </p:sp>
    </p:spTree>
    <p:extLst>
      <p:ext uri="{BB962C8B-B14F-4D97-AF65-F5344CB8AC3E}">
        <p14:creationId xmlns:p14="http://schemas.microsoft.com/office/powerpoint/2010/main" val="35027252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Times New Roman" panose="02020603050405020304" pitchFamily="18" charset="0"/>
            </a:endParaRPr>
          </a:p>
        </p:txBody>
      </p:sp>
      <p:sp>
        <p:nvSpPr>
          <p:cNvPr id="82948" name="Slide Number Placeholder 3"/>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5pPr>
            <a:lvl6pPr marL="2543518"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6pPr>
            <a:lvl7pPr marL="3005976"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7pPr>
            <a:lvl8pPr marL="3468434"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8pPr>
            <a:lvl9pPr marL="3930891"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D8B1D07F-58A6-49BF-9D42-09A357C2F3BC}" type="slidenum">
              <a:rPr lang="en-CA" altLang="en-US" smtClean="0"/>
              <a:pPr>
                <a:spcBef>
                  <a:spcPct val="0"/>
                </a:spcBef>
                <a:buSzPct val="45000"/>
                <a:buFont typeface="Wingdings" panose="05000000000000000000" pitchFamily="2" charset="2"/>
                <a:buNone/>
              </a:pPr>
              <a:t>64</a:t>
            </a:fld>
            <a:endParaRPr lang="en-CA" altLang="en-US"/>
          </a:p>
        </p:txBody>
      </p:sp>
    </p:spTree>
    <p:extLst>
      <p:ext uri="{BB962C8B-B14F-4D97-AF65-F5344CB8AC3E}">
        <p14:creationId xmlns:p14="http://schemas.microsoft.com/office/powerpoint/2010/main" val="35564517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Times New Roman" panose="02020603050405020304" pitchFamily="18" charset="0"/>
            </a:endParaRPr>
          </a:p>
        </p:txBody>
      </p:sp>
      <p:sp>
        <p:nvSpPr>
          <p:cNvPr id="117764" name="Slide Number Placeholder 3"/>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5pPr>
            <a:lvl6pPr marL="2543518"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6pPr>
            <a:lvl7pPr marL="3005976"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7pPr>
            <a:lvl8pPr marL="3468434"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8pPr>
            <a:lvl9pPr marL="3930891"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3862A852-D290-4636-92A3-C25BAFCB7244}" type="slidenum">
              <a:rPr lang="en-CA" altLang="en-US" smtClean="0"/>
              <a:pPr>
                <a:spcBef>
                  <a:spcPct val="0"/>
                </a:spcBef>
                <a:buSzPct val="45000"/>
                <a:buFont typeface="Wingdings" panose="05000000000000000000" pitchFamily="2" charset="2"/>
                <a:buNone/>
              </a:pPr>
              <a:t>65</a:t>
            </a:fld>
            <a:endParaRPr lang="en-CA" altLang="en-US"/>
          </a:p>
        </p:txBody>
      </p:sp>
    </p:spTree>
    <p:extLst>
      <p:ext uri="{BB962C8B-B14F-4D97-AF65-F5344CB8AC3E}">
        <p14:creationId xmlns:p14="http://schemas.microsoft.com/office/powerpoint/2010/main" val="24052868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Times New Roman" panose="02020603050405020304" pitchFamily="18" charset="0"/>
            </a:endParaRPr>
          </a:p>
        </p:txBody>
      </p:sp>
      <p:sp>
        <p:nvSpPr>
          <p:cNvPr id="91140" name="Slide Number Placeholder 3"/>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5pPr>
            <a:lvl6pPr marL="2543518"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6pPr>
            <a:lvl7pPr marL="3005976"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7pPr>
            <a:lvl8pPr marL="3468434"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8pPr>
            <a:lvl9pPr marL="3930891"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0E57FE9D-1816-4F87-AFB9-180A6D126284}" type="slidenum">
              <a:rPr lang="en-CA" altLang="en-US" smtClean="0"/>
              <a:pPr>
                <a:spcBef>
                  <a:spcPct val="0"/>
                </a:spcBef>
                <a:buSzPct val="45000"/>
                <a:buFont typeface="Wingdings" panose="05000000000000000000" pitchFamily="2" charset="2"/>
                <a:buNone/>
              </a:pPr>
              <a:t>66</a:t>
            </a:fld>
            <a:endParaRPr lang="en-CA" altLang="en-US"/>
          </a:p>
        </p:txBody>
      </p:sp>
    </p:spTree>
    <p:extLst>
      <p:ext uri="{BB962C8B-B14F-4D97-AF65-F5344CB8AC3E}">
        <p14:creationId xmlns:p14="http://schemas.microsoft.com/office/powerpoint/2010/main" val="17149660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Times New Roman" panose="02020603050405020304" pitchFamily="18" charset="0"/>
            </a:endParaRPr>
          </a:p>
        </p:txBody>
      </p:sp>
      <p:sp>
        <p:nvSpPr>
          <p:cNvPr id="93188" name="Slide Number Placeholder 3"/>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5pPr>
            <a:lvl6pPr marL="2543518"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6pPr>
            <a:lvl7pPr marL="3005976"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7pPr>
            <a:lvl8pPr marL="3468434"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8pPr>
            <a:lvl9pPr marL="3930891"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498BFF3D-302B-412B-A00B-D132CC6EF931}" type="slidenum">
              <a:rPr lang="en-CA" altLang="en-US" smtClean="0"/>
              <a:pPr>
                <a:spcBef>
                  <a:spcPct val="0"/>
                </a:spcBef>
                <a:buSzPct val="45000"/>
                <a:buFont typeface="Wingdings" panose="05000000000000000000" pitchFamily="2" charset="2"/>
                <a:buNone/>
              </a:pPr>
              <a:t>67</a:t>
            </a:fld>
            <a:endParaRPr lang="en-CA" altLang="en-US"/>
          </a:p>
        </p:txBody>
      </p:sp>
    </p:spTree>
    <p:extLst>
      <p:ext uri="{BB962C8B-B14F-4D97-AF65-F5344CB8AC3E}">
        <p14:creationId xmlns:p14="http://schemas.microsoft.com/office/powerpoint/2010/main" val="8272066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Times New Roman" panose="02020603050405020304" pitchFamily="18" charset="0"/>
            </a:endParaRPr>
          </a:p>
        </p:txBody>
      </p:sp>
      <p:sp>
        <p:nvSpPr>
          <p:cNvPr id="95236" name="Slide Number Placeholder 3"/>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5pPr>
            <a:lvl6pPr marL="2543518"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6pPr>
            <a:lvl7pPr marL="3005976"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7pPr>
            <a:lvl8pPr marL="3468434"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8pPr>
            <a:lvl9pPr marL="3930891"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A9CE37B7-BAE1-46BB-81A9-85545143EE0E}" type="slidenum">
              <a:rPr lang="en-CA" altLang="en-US" smtClean="0"/>
              <a:pPr>
                <a:spcBef>
                  <a:spcPct val="0"/>
                </a:spcBef>
                <a:buSzPct val="45000"/>
                <a:buFont typeface="Wingdings" panose="05000000000000000000" pitchFamily="2" charset="2"/>
                <a:buNone/>
              </a:pPr>
              <a:t>68</a:t>
            </a:fld>
            <a:endParaRPr lang="en-CA" altLang="en-US"/>
          </a:p>
        </p:txBody>
      </p:sp>
    </p:spTree>
    <p:extLst>
      <p:ext uri="{BB962C8B-B14F-4D97-AF65-F5344CB8AC3E}">
        <p14:creationId xmlns:p14="http://schemas.microsoft.com/office/powerpoint/2010/main" val="32482924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1494" indent="-289036">
              <a:spcBef>
                <a:spcPct val="30000"/>
              </a:spcBef>
              <a:defRPr sz="1200">
                <a:solidFill>
                  <a:schemeClr val="tx1"/>
                </a:solidFill>
                <a:latin typeface="Arial" panose="020B0604020202020204" pitchFamily="34" charset="0"/>
              </a:defRPr>
            </a:lvl2pPr>
            <a:lvl3pPr marL="1156145" indent="-231229">
              <a:spcBef>
                <a:spcPct val="30000"/>
              </a:spcBef>
              <a:defRPr sz="1200">
                <a:solidFill>
                  <a:schemeClr val="tx1"/>
                </a:solidFill>
                <a:latin typeface="Arial" panose="020B0604020202020204" pitchFamily="34" charset="0"/>
              </a:defRPr>
            </a:lvl3pPr>
            <a:lvl4pPr marL="1618602" indent="-231229">
              <a:spcBef>
                <a:spcPct val="30000"/>
              </a:spcBef>
              <a:defRPr sz="1200">
                <a:solidFill>
                  <a:schemeClr val="tx1"/>
                </a:solidFill>
                <a:latin typeface="Arial" panose="020B0604020202020204" pitchFamily="34" charset="0"/>
              </a:defRPr>
            </a:lvl4pPr>
            <a:lvl5pPr marL="2081060" indent="-231229">
              <a:spcBef>
                <a:spcPct val="30000"/>
              </a:spcBef>
              <a:defRPr sz="1200">
                <a:solidFill>
                  <a:schemeClr val="tx1"/>
                </a:solidFill>
                <a:latin typeface="Arial" panose="020B0604020202020204" pitchFamily="34" charset="0"/>
              </a:defRPr>
            </a:lvl5pPr>
            <a:lvl6pPr marL="2543518" indent="-231229" eaLnBrk="0" fontAlgn="base" hangingPunct="0">
              <a:spcBef>
                <a:spcPct val="30000"/>
              </a:spcBef>
              <a:spcAft>
                <a:spcPct val="0"/>
              </a:spcAft>
              <a:defRPr sz="1200">
                <a:solidFill>
                  <a:schemeClr val="tx1"/>
                </a:solidFill>
                <a:latin typeface="Arial" panose="020B0604020202020204" pitchFamily="34" charset="0"/>
              </a:defRPr>
            </a:lvl6pPr>
            <a:lvl7pPr marL="3005976" indent="-231229" eaLnBrk="0" fontAlgn="base" hangingPunct="0">
              <a:spcBef>
                <a:spcPct val="30000"/>
              </a:spcBef>
              <a:spcAft>
                <a:spcPct val="0"/>
              </a:spcAft>
              <a:defRPr sz="1200">
                <a:solidFill>
                  <a:schemeClr val="tx1"/>
                </a:solidFill>
                <a:latin typeface="Arial" panose="020B0604020202020204" pitchFamily="34" charset="0"/>
              </a:defRPr>
            </a:lvl7pPr>
            <a:lvl8pPr marL="3468434" indent="-231229" eaLnBrk="0" fontAlgn="base" hangingPunct="0">
              <a:spcBef>
                <a:spcPct val="30000"/>
              </a:spcBef>
              <a:spcAft>
                <a:spcPct val="0"/>
              </a:spcAft>
              <a:defRPr sz="1200">
                <a:solidFill>
                  <a:schemeClr val="tx1"/>
                </a:solidFill>
                <a:latin typeface="Arial" panose="020B0604020202020204" pitchFamily="34" charset="0"/>
              </a:defRPr>
            </a:lvl8pPr>
            <a:lvl9pPr marL="3930891" indent="-23122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896FDD8-3C07-42BF-B185-2CA9B6B9292E}" type="slidenum">
              <a:rPr lang="en-US" altLang="en-US"/>
              <a:pPr>
                <a:spcBef>
                  <a:spcPct val="0"/>
                </a:spcBef>
              </a:pPr>
              <a:t>69</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0430626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1494" indent="-289036">
              <a:spcBef>
                <a:spcPct val="30000"/>
              </a:spcBef>
              <a:defRPr sz="1200">
                <a:solidFill>
                  <a:schemeClr val="tx1"/>
                </a:solidFill>
                <a:latin typeface="Arial" panose="020B0604020202020204" pitchFamily="34" charset="0"/>
              </a:defRPr>
            </a:lvl2pPr>
            <a:lvl3pPr marL="1156145" indent="-231229">
              <a:spcBef>
                <a:spcPct val="30000"/>
              </a:spcBef>
              <a:defRPr sz="1200">
                <a:solidFill>
                  <a:schemeClr val="tx1"/>
                </a:solidFill>
                <a:latin typeface="Arial" panose="020B0604020202020204" pitchFamily="34" charset="0"/>
              </a:defRPr>
            </a:lvl3pPr>
            <a:lvl4pPr marL="1618602" indent="-231229">
              <a:spcBef>
                <a:spcPct val="30000"/>
              </a:spcBef>
              <a:defRPr sz="1200">
                <a:solidFill>
                  <a:schemeClr val="tx1"/>
                </a:solidFill>
                <a:latin typeface="Arial" panose="020B0604020202020204" pitchFamily="34" charset="0"/>
              </a:defRPr>
            </a:lvl4pPr>
            <a:lvl5pPr marL="2081060" indent="-231229">
              <a:spcBef>
                <a:spcPct val="30000"/>
              </a:spcBef>
              <a:defRPr sz="1200">
                <a:solidFill>
                  <a:schemeClr val="tx1"/>
                </a:solidFill>
                <a:latin typeface="Arial" panose="020B0604020202020204" pitchFamily="34" charset="0"/>
              </a:defRPr>
            </a:lvl5pPr>
            <a:lvl6pPr marL="2543518" indent="-231229" eaLnBrk="0" fontAlgn="base" hangingPunct="0">
              <a:spcBef>
                <a:spcPct val="30000"/>
              </a:spcBef>
              <a:spcAft>
                <a:spcPct val="0"/>
              </a:spcAft>
              <a:defRPr sz="1200">
                <a:solidFill>
                  <a:schemeClr val="tx1"/>
                </a:solidFill>
                <a:latin typeface="Arial" panose="020B0604020202020204" pitchFamily="34" charset="0"/>
              </a:defRPr>
            </a:lvl6pPr>
            <a:lvl7pPr marL="3005976" indent="-231229" eaLnBrk="0" fontAlgn="base" hangingPunct="0">
              <a:spcBef>
                <a:spcPct val="30000"/>
              </a:spcBef>
              <a:spcAft>
                <a:spcPct val="0"/>
              </a:spcAft>
              <a:defRPr sz="1200">
                <a:solidFill>
                  <a:schemeClr val="tx1"/>
                </a:solidFill>
                <a:latin typeface="Arial" panose="020B0604020202020204" pitchFamily="34" charset="0"/>
              </a:defRPr>
            </a:lvl7pPr>
            <a:lvl8pPr marL="3468434" indent="-231229" eaLnBrk="0" fontAlgn="base" hangingPunct="0">
              <a:spcBef>
                <a:spcPct val="30000"/>
              </a:spcBef>
              <a:spcAft>
                <a:spcPct val="0"/>
              </a:spcAft>
              <a:defRPr sz="1200">
                <a:solidFill>
                  <a:schemeClr val="tx1"/>
                </a:solidFill>
                <a:latin typeface="Arial" panose="020B0604020202020204" pitchFamily="34" charset="0"/>
              </a:defRPr>
            </a:lvl8pPr>
            <a:lvl9pPr marL="3930891" indent="-23122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57C3133-0257-464A-8DAE-AC29BA57B1F7}" type="slidenum">
              <a:rPr lang="en-US" altLang="en-US"/>
              <a:pPr>
                <a:spcBef>
                  <a:spcPct val="0"/>
                </a:spcBef>
              </a:pPr>
              <a:t>70</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882677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a:t>NMSA 2010,  Julie Crotty                                 </a:t>
            </a:r>
          </a:p>
        </p:txBody>
      </p:sp>
      <p:sp>
        <p:nvSpPr>
          <p:cNvPr id="161795"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a:defRPr/>
            </a:pPr>
            <a:r>
              <a:rPr lang="en-US"/>
              <a:t>November 5, 2010</a:t>
            </a:r>
          </a:p>
        </p:txBody>
      </p:sp>
      <p:sp>
        <p:nvSpPr>
          <p:cNvPr id="161796"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a:t>www.motivationforlearning.com                                  jcrotty@cfu.net</a:t>
            </a:r>
          </a:p>
        </p:txBody>
      </p:sp>
      <p:sp>
        <p:nvSpPr>
          <p:cNvPr id="10650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a:t>Quote:  “As it turns out, teenagers may indeed, be a bit crazy.  But they are crazy according to a primal blueprint.  They are crazy by design.”</a:t>
            </a:r>
          </a:p>
          <a:p>
            <a:pPr eaLnBrk="1" hangingPunct="1">
              <a:spcBef>
                <a:spcPct val="0"/>
              </a:spcBef>
            </a:pPr>
            <a:endParaRPr lang="en-US"/>
          </a:p>
          <a:p>
            <a:pPr eaLnBrk="1" hangingPunct="1">
              <a:spcBef>
                <a:spcPct val="0"/>
              </a:spcBef>
            </a:pPr>
            <a:r>
              <a:rPr lang="en-US"/>
              <a:t>This quote was taken from one of </a:t>
            </a:r>
            <a:r>
              <a:rPr lang="en-US" b="1"/>
              <a:t>my favorite “brain books</a:t>
            </a:r>
            <a:r>
              <a:rPr lang="en-US"/>
              <a:t>”,  </a:t>
            </a:r>
            <a:r>
              <a:rPr lang="en-US" b="1" i="1" u="sng"/>
              <a:t>The Primal Teen:</a:t>
            </a:r>
            <a:r>
              <a:rPr lang="en-US" i="1" u="sng"/>
              <a:t> What the New Discoveries about the Teenage Brain Tell us About our Kids</a:t>
            </a:r>
            <a:r>
              <a:rPr lang="en-US"/>
              <a:t>, by Barbara Strauch.  This book, which is </a:t>
            </a:r>
            <a:r>
              <a:rPr lang="en-US" b="1"/>
              <a:t>very readable-</a:t>
            </a:r>
            <a:r>
              <a:rPr lang="en-US"/>
              <a:t> not overly technical-  does an excellent job of </a:t>
            </a:r>
            <a:r>
              <a:rPr lang="en-US" b="1"/>
              <a:t>explaining exactly what is going on inside the heads of adolescents</a:t>
            </a:r>
            <a:r>
              <a:rPr lang="en-US"/>
              <a:t>.  What neuroscientists and psychologists have discovered is nothing less than astounding… and has pretty much turned the world of neuroscience on its ear-  disproving assumptions about the brain that have been held as fact for many years.  This new information </a:t>
            </a:r>
            <a:r>
              <a:rPr lang="en-US" u="sng"/>
              <a:t>is </a:t>
            </a:r>
            <a:r>
              <a:rPr lang="en-US"/>
              <a:t>truly NEW-  the research studies that led to our new understanding were reported for the first time in 1999 and continue today, almost as a new “field” of neuroscience-  the study of the adolescent brain.       </a:t>
            </a:r>
          </a:p>
        </p:txBody>
      </p:sp>
      <p:sp>
        <p:nvSpPr>
          <p:cNvPr id="2" name="Slide Number Placeholder 1"/>
          <p:cNvSpPr>
            <a:spLocks noGrp="1"/>
          </p:cNvSpPr>
          <p:nvPr>
            <p:ph type="sldNum" sz="quarter" idx="5"/>
          </p:nvPr>
        </p:nvSpPr>
        <p:spPr/>
        <p:txBody>
          <a:bodyPr/>
          <a:lstStyle/>
          <a:p>
            <a:pPr>
              <a:defRPr/>
            </a:pPr>
            <a:fld id="{784056C7-1C41-4274-AC5C-A763E00D99D1}" type="slidenum">
              <a:rPr lang="en-US" smtClean="0"/>
              <a:pPr>
                <a:defRPr/>
              </a:pPr>
              <a:t>71</a:t>
            </a:fld>
            <a:endParaRPr lang="en-US"/>
          </a:p>
        </p:txBody>
      </p:sp>
    </p:spTree>
    <p:extLst>
      <p:ext uri="{BB962C8B-B14F-4D97-AF65-F5344CB8AC3E}">
        <p14:creationId xmlns:p14="http://schemas.microsoft.com/office/powerpoint/2010/main" val="2508966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a:t>NMSA 2010,  Julie Crotty                                 </a:t>
            </a:r>
          </a:p>
        </p:txBody>
      </p:sp>
      <p:sp>
        <p:nvSpPr>
          <p:cNvPr id="210947"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a:defRPr/>
            </a:pPr>
            <a:r>
              <a:rPr lang="en-US"/>
              <a:t>November 5, 2010</a:t>
            </a:r>
          </a:p>
        </p:txBody>
      </p:sp>
      <p:sp>
        <p:nvSpPr>
          <p:cNvPr id="210948"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a:t>www.motivationforlearning.com                                  jcrotty@cfu.net</a:t>
            </a:r>
          </a:p>
        </p:txBody>
      </p:sp>
      <p:sp>
        <p:nvSpPr>
          <p:cNvPr id="12698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Rectangle 3"/>
          <p:cNvSpPr>
            <a:spLocks noGrp="1" noChangeArrowheads="1"/>
          </p:cNvSpPr>
          <p:nvPr>
            <p:ph type="body" idx="1"/>
          </p:nvPr>
        </p:nvSpPr>
        <p:spPr>
          <a:xfrm>
            <a:off x="235893" y="4303755"/>
            <a:ext cx="6711367" cy="4854921"/>
          </a:xfrm>
        </p:spPr>
        <p:txBody>
          <a:bodyPr>
            <a:normAutofit fontScale="92500" lnSpcReduction="20000"/>
          </a:bodyPr>
          <a:lstStyle/>
          <a:p>
            <a:pPr>
              <a:defRPr/>
            </a:pPr>
            <a:r>
              <a:rPr lang="en-US" b="1" dirty="0"/>
              <a:t>September 13, 1848</a:t>
            </a:r>
            <a:r>
              <a:rPr lang="en-US" dirty="0"/>
              <a:t>       Cavendish, </a:t>
            </a:r>
            <a:r>
              <a:rPr lang="en-US" b="1" dirty="0"/>
              <a:t>Vermont</a:t>
            </a:r>
            <a:r>
              <a:rPr lang="en-US" dirty="0"/>
              <a:t>     </a:t>
            </a:r>
            <a:r>
              <a:rPr lang="en-US" b="1" dirty="0"/>
              <a:t>26 years old</a:t>
            </a:r>
            <a:r>
              <a:rPr lang="en-US" dirty="0"/>
              <a:t> </a:t>
            </a:r>
            <a:r>
              <a:rPr lang="en-US" dirty="0" err="1"/>
              <a:t>Phineas</a:t>
            </a:r>
            <a:r>
              <a:rPr lang="en-US" dirty="0"/>
              <a:t> Gage was the </a:t>
            </a:r>
            <a:r>
              <a:rPr lang="en-US" b="1" dirty="0"/>
              <a:t>foreman of a railroad track construction gang</a:t>
            </a:r>
            <a:r>
              <a:rPr lang="en-US" dirty="0"/>
              <a:t>.  His job was to supervise as explosives were used to blast solid rock into pieces small enough for his crew to dig loose with hand tools and to haul away in ox cars.  First, a hole was drilled in the bedrock at exactly the right angle and depth.  The bottom of the hole was then filled with gunpowder, and a ropelike fuse was carefully pressed down into the powder.  The hole was then filled with loose sand.  After sounding the warning, the fuse was lit, everyone ran for cover, and the explosion blasted the rock away.   This time however, something went terribly wrong.  The sand was inadvertently left out, and </a:t>
            </a:r>
            <a:r>
              <a:rPr lang="en-US" dirty="0" err="1"/>
              <a:t>Phineas’s</a:t>
            </a:r>
            <a:r>
              <a:rPr lang="en-US" dirty="0"/>
              <a:t> tamping iron was knocked- or fell- from his hand, falling directly into the hole onto the gunpowder, creating a spark that set off the explosion prematurely.  The tamping iron was propelled upward like a bullet, piercing </a:t>
            </a:r>
            <a:r>
              <a:rPr lang="en-US" dirty="0" err="1"/>
              <a:t>Phineas</a:t>
            </a:r>
            <a:r>
              <a:rPr lang="en-US" dirty="0"/>
              <a:t>’ left cheek and exiting through the top of his forehead.  </a:t>
            </a:r>
            <a:r>
              <a:rPr lang="en-US" dirty="0" err="1"/>
              <a:t>Phineas</a:t>
            </a:r>
            <a:r>
              <a:rPr lang="en-US" dirty="0"/>
              <a:t> survived and even remained conscious as he was transported to the local Doctor’s office.   He was very ill for several months- contracting an infection that nearly killed him, but ultimately, </a:t>
            </a:r>
            <a:r>
              <a:rPr lang="en-US" dirty="0" err="1"/>
              <a:t>Phineas</a:t>
            </a:r>
            <a:r>
              <a:rPr lang="en-US" dirty="0"/>
              <a:t> made a full recovery.    </a:t>
            </a:r>
            <a:r>
              <a:rPr lang="en-US" b="1" dirty="0"/>
              <a:t>A full-recovery that enabled him to live and work… but that resulted in him being a different man.</a:t>
            </a:r>
            <a:r>
              <a:rPr lang="en-US" dirty="0"/>
              <a:t>     </a:t>
            </a:r>
          </a:p>
          <a:p>
            <a:pPr>
              <a:defRPr/>
            </a:pPr>
            <a:endParaRPr lang="en-US" dirty="0"/>
          </a:p>
          <a:p>
            <a:pPr>
              <a:defRPr/>
            </a:pPr>
            <a:r>
              <a:rPr lang="en-US" dirty="0"/>
              <a:t>Additional information (From book- Phineas Gage…)  Phineas Gage was a young railroad construction supervisor in the Rutland and </a:t>
            </a:r>
            <a:r>
              <a:rPr lang="en-US" dirty="0" err="1"/>
              <a:t>Burland</a:t>
            </a:r>
            <a:r>
              <a:rPr lang="en-US" dirty="0"/>
              <a:t> Railroad site, in Vermont. In September 1848, while preparing a powder charge for blasting a rock, he inadvertently tamped a steel rod into the hole. The ensuing explosion </a:t>
            </a:r>
            <a:r>
              <a:rPr lang="en-US" dirty="0">
                <a:hlinkClick r:id="rId3"/>
              </a:rPr>
              <a:t>projected the tamping rod</a:t>
            </a:r>
            <a:r>
              <a:rPr lang="en-US" dirty="0"/>
              <a:t>, with </a:t>
            </a:r>
            <a:r>
              <a:rPr lang="en-US" b="1" dirty="0"/>
              <a:t>2.5 cm of diameter and more than one meter of length against his skull</a:t>
            </a:r>
            <a:r>
              <a:rPr lang="en-US" dirty="0"/>
              <a:t>, at a high speed. The rod entered his head through his left cheek, destroyed his eye, traversed the frontal part of the brain, and left the top of the skull at the other side. </a:t>
            </a:r>
            <a:r>
              <a:rPr lang="en-US" b="1" dirty="0"/>
              <a:t>Gage lost consciousness immediately and started to have convulsions</a:t>
            </a:r>
            <a:r>
              <a:rPr lang="en-US" dirty="0"/>
              <a:t>. However, he </a:t>
            </a:r>
            <a:r>
              <a:rPr lang="en-US" b="1" dirty="0"/>
              <a:t>recovered conscience moments later</a:t>
            </a:r>
            <a:r>
              <a:rPr lang="en-US" dirty="0"/>
              <a:t>, and was taken to a local </a:t>
            </a:r>
            <a:r>
              <a:rPr lang="en-US" b="1" dirty="0"/>
              <a:t>doctor, John Harlow</a:t>
            </a:r>
            <a:r>
              <a:rPr lang="en-US" dirty="0"/>
              <a:t>, who took care of him. Amazingly, </a:t>
            </a:r>
            <a:r>
              <a:rPr lang="en-US" b="1" dirty="0"/>
              <a:t>he was talking and could walk</a:t>
            </a:r>
            <a:r>
              <a:rPr lang="en-US" dirty="0"/>
              <a:t>. He lost a lot of blood, but after a bout with infection, he not only survived the ghastly lesion, but recovered well, too.</a:t>
            </a:r>
          </a:p>
          <a:p>
            <a:pPr>
              <a:defRPr/>
            </a:pPr>
            <a:r>
              <a:rPr lang="en-US" b="1" dirty="0"/>
              <a:t>Months later, however, Gage began to have startling changes in personality and mood</a:t>
            </a:r>
            <a:r>
              <a:rPr lang="en-US" dirty="0"/>
              <a:t>. He became </a:t>
            </a:r>
            <a:r>
              <a:rPr lang="en-US" b="1" dirty="0"/>
              <a:t>extravagant</a:t>
            </a:r>
            <a:r>
              <a:rPr lang="en-US" dirty="0"/>
              <a:t> and </a:t>
            </a:r>
            <a:r>
              <a:rPr lang="en-US" b="1" dirty="0"/>
              <a:t>anti-social</a:t>
            </a:r>
            <a:r>
              <a:rPr lang="en-US" dirty="0"/>
              <a:t>, </a:t>
            </a:r>
            <a:r>
              <a:rPr lang="en-US" b="1" dirty="0"/>
              <a:t>foul-mouthed and a liar with bad manners</a:t>
            </a:r>
            <a:r>
              <a:rPr lang="en-US" dirty="0"/>
              <a:t>, and </a:t>
            </a:r>
            <a:r>
              <a:rPr lang="en-US" b="1" dirty="0"/>
              <a:t>could no longer hold a job or plan his future</a:t>
            </a:r>
            <a:r>
              <a:rPr lang="en-US" dirty="0"/>
              <a:t>.  "</a:t>
            </a:r>
            <a:r>
              <a:rPr lang="en-US" b="1" dirty="0"/>
              <a:t>Gage was no longer Gage</a:t>
            </a:r>
            <a:r>
              <a:rPr lang="en-US" dirty="0"/>
              <a:t>", said his friends of him. He died in 1861, thirteen years after the accident, penniless and epileptic, and no autopsy was performed on his brain. His former physician, John Harlow, interviewed his friends and relatives, and wrote two </a:t>
            </a:r>
            <a:r>
              <a:rPr lang="en-US" dirty="0" err="1"/>
              <a:t>articlew</a:t>
            </a:r>
            <a:r>
              <a:rPr lang="en-US" dirty="0"/>
              <a:t>, reporting Gage's reconstructed medical history, one in 1948, entitled "</a:t>
            </a:r>
            <a:r>
              <a:rPr lang="en-US" i="1" dirty="0"/>
              <a:t>Passage of an Iron Rod Through the Head</a:t>
            </a:r>
            <a:r>
              <a:rPr lang="en-US" dirty="0"/>
              <a:t>", and another in 1868, titled "</a:t>
            </a:r>
            <a:r>
              <a:rPr lang="en-US" i="1" dirty="0"/>
              <a:t>Recovery from the Passage of an Iron Rod Through the Head</a:t>
            </a:r>
            <a:r>
              <a:rPr lang="en-US" dirty="0"/>
              <a:t>".</a:t>
            </a:r>
          </a:p>
          <a:p>
            <a:pPr>
              <a:defRPr/>
            </a:pPr>
            <a:r>
              <a:rPr lang="en-US" dirty="0"/>
              <a:t>Phineas Gage became a classical case in the textbooks of neurology. </a:t>
            </a:r>
            <a:r>
              <a:rPr lang="en-US" b="1" dirty="0"/>
              <a:t>The part of the brain which he had lost, was forever associated to the mental and emotional functions which he had lost.</a:t>
            </a:r>
            <a:r>
              <a:rPr lang="en-US" dirty="0"/>
              <a:t> Harlow believed that, as he wrote, "The equilibrium between his intellectual faculties and animal propensities seems to have been destroyed.</a:t>
            </a:r>
          </a:p>
        </p:txBody>
      </p:sp>
      <p:sp>
        <p:nvSpPr>
          <p:cNvPr id="2" name="Slide Number Placeholder 1"/>
          <p:cNvSpPr>
            <a:spLocks noGrp="1"/>
          </p:cNvSpPr>
          <p:nvPr>
            <p:ph type="sldNum" sz="quarter" idx="5"/>
          </p:nvPr>
        </p:nvSpPr>
        <p:spPr/>
        <p:txBody>
          <a:bodyPr/>
          <a:lstStyle/>
          <a:p>
            <a:pPr>
              <a:defRPr/>
            </a:pPr>
            <a:fld id="{B764FF16-CDFC-463E-8C14-566513FF4646}" type="slidenum">
              <a:rPr lang="en-US" smtClean="0"/>
              <a:pPr>
                <a:defRPr/>
              </a:pPr>
              <a:t>22</a:t>
            </a:fld>
            <a:endParaRPr lang="en-US"/>
          </a:p>
        </p:txBody>
      </p:sp>
    </p:spTree>
    <p:extLst>
      <p:ext uri="{BB962C8B-B14F-4D97-AF65-F5344CB8AC3E}">
        <p14:creationId xmlns:p14="http://schemas.microsoft.com/office/powerpoint/2010/main" val="573226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5pPr>
            <a:lvl6pPr marL="2543518"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6pPr>
            <a:lvl7pPr marL="3005976"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7pPr>
            <a:lvl8pPr marL="3468434"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8pPr>
            <a:lvl9pPr marL="3930891"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D31FA7B1-0337-4759-A8C1-046748A4CC48}" type="slidenum">
              <a:rPr lang="en-CA" altLang="en-US" smtClean="0"/>
              <a:pPr>
                <a:spcBef>
                  <a:spcPct val="0"/>
                </a:spcBef>
                <a:buSzPct val="45000"/>
                <a:buFont typeface="Wingdings" panose="05000000000000000000" pitchFamily="2" charset="2"/>
                <a:buNone/>
              </a:pPr>
              <a:t>23</a:t>
            </a:fld>
            <a:endParaRPr lang="en-CA" altLang="en-US"/>
          </a:p>
        </p:txBody>
      </p:sp>
      <p:sp>
        <p:nvSpPr>
          <p:cNvPr id="25603" name="Rectangle 1"/>
          <p:cNvSpPr>
            <a:spLocks noGrp="1" noRot="1" noChangeAspect="1" noChangeArrowheads="1" noTextEdit="1"/>
          </p:cNvSpPr>
          <p:nvPr>
            <p:ph type="sldImg"/>
          </p:nvPr>
        </p:nvSpPr>
        <p:spPr>
          <a:xfrm>
            <a:off x="420688" y="703263"/>
            <a:ext cx="6262687" cy="3522662"/>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4" name="Rectangle 2"/>
          <p:cNvSpPr>
            <a:spLocks noGrp="1" noChangeArrowheads="1"/>
          </p:cNvSpPr>
          <p:nvPr>
            <p:ph type="body" idx="1"/>
          </p:nvPr>
        </p:nvSpPr>
        <p:spPr>
          <a:xfrm>
            <a:off x="711096" y="4460897"/>
            <a:ext cx="5682330" cy="422518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25701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a:t>NMSA 2010,  Julie Crotty                                 </a:t>
            </a:r>
          </a:p>
        </p:txBody>
      </p:sp>
      <p:sp>
        <p:nvSpPr>
          <p:cNvPr id="211971"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a:defRPr/>
            </a:pPr>
            <a:r>
              <a:rPr lang="en-US"/>
              <a:t>November 5, 2010</a:t>
            </a:r>
          </a:p>
        </p:txBody>
      </p:sp>
      <p:sp>
        <p:nvSpPr>
          <p:cNvPr id="211972"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a:t>www.motivationforlearning.com                                  jcrotty@cfu.net</a:t>
            </a:r>
          </a:p>
        </p:txBody>
      </p:sp>
      <p:sp>
        <p:nvSpPr>
          <p:cNvPr id="12800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6" name="Rectangle 3"/>
          <p:cNvSpPr>
            <a:spLocks noGrp="1" noChangeArrowheads="1"/>
          </p:cNvSpPr>
          <p:nvPr>
            <p:ph type="body" idx="1"/>
          </p:nvPr>
        </p:nvSpPr>
        <p:spPr bwMode="auto">
          <a:xfrm>
            <a:off x="316067" y="4303755"/>
            <a:ext cx="6472392" cy="438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Before the accident, Phineas had been a highly respected and hard-working man.  He was well-liked by the men he supervised, was considered trust-worthy and responsible, and an expert at his job as foreman of a railroad construction crew.  </a:t>
            </a:r>
          </a:p>
          <a:p>
            <a:pPr eaLnBrk="1" hangingPunct="1">
              <a:spcBef>
                <a:spcPct val="0"/>
              </a:spcBef>
            </a:pPr>
            <a:endParaRPr lang="en-US"/>
          </a:p>
          <a:p>
            <a:pPr eaLnBrk="1" hangingPunct="1">
              <a:spcBef>
                <a:spcPct val="0"/>
              </a:spcBef>
            </a:pPr>
            <a:r>
              <a:rPr lang="en-US"/>
              <a:t>After the accident, however, things changed.  While he seemed to make a complete recovery, people who knew him well knew better.  His doctor even wrote in his records that “Gage was no longer Gage.”</a:t>
            </a:r>
          </a:p>
          <a:p>
            <a:pPr eaLnBrk="1" hangingPunct="1">
              <a:spcBef>
                <a:spcPct val="0"/>
              </a:spcBef>
            </a:pPr>
            <a:endParaRPr lang="en-US"/>
          </a:p>
          <a:p>
            <a:pPr eaLnBrk="1" hangingPunct="1">
              <a:spcBef>
                <a:spcPct val="0"/>
              </a:spcBef>
            </a:pPr>
            <a:r>
              <a:rPr lang="en-US"/>
              <a:t>After the accident, Phineas had trouble holding down a job.  He was difficult to get along with-  nasty at times- and disagreeable.  He flew into rages at the slightest provocation, was irrational, unreliable and acted irresponsibly.  Phineas also became somewhat anti-social and extremely foul-mouthed and vulgar in his dealings with people.  He bounced from job to job, ended up leaving his family and moving to South America where he worked as a stage coach driver for a time.  Ultimately, in 1861-  an epileptic, and penniless, Phineas Gage died-  13 years after his accident.  </a:t>
            </a:r>
          </a:p>
          <a:p>
            <a:pPr eaLnBrk="1" hangingPunct="1">
              <a:spcBef>
                <a:spcPct val="0"/>
              </a:spcBef>
            </a:pPr>
            <a:endParaRPr lang="en-US"/>
          </a:p>
          <a:p>
            <a:pPr eaLnBrk="1" hangingPunct="1">
              <a:spcBef>
                <a:spcPct val="0"/>
              </a:spcBef>
            </a:pPr>
            <a:r>
              <a:rPr lang="en-US"/>
              <a:t>It was Phineas Gage’s misfortune that provided the first glimpse into the workings of the human brain- especially, the frontal lobes.  Most people would have died as a result of the accident.  Phineas lived, and became a classic example of the functions (or lack thereof) of the brain’s frontal lobes.  Finally, scientists understood a little bit about what those two lobes- just behind the forehead- enable humans to do.  </a:t>
            </a:r>
          </a:p>
        </p:txBody>
      </p:sp>
      <p:sp>
        <p:nvSpPr>
          <p:cNvPr id="2" name="Slide Number Placeholder 1"/>
          <p:cNvSpPr>
            <a:spLocks noGrp="1"/>
          </p:cNvSpPr>
          <p:nvPr>
            <p:ph type="sldNum" sz="quarter" idx="5"/>
          </p:nvPr>
        </p:nvSpPr>
        <p:spPr/>
        <p:txBody>
          <a:bodyPr/>
          <a:lstStyle/>
          <a:p>
            <a:pPr>
              <a:defRPr/>
            </a:pPr>
            <a:fld id="{32241BEA-ABAA-47A0-AFEE-8837DFD5A179}" type="slidenum">
              <a:rPr lang="en-US" smtClean="0"/>
              <a:pPr>
                <a:defRPr/>
              </a:pPr>
              <a:t>24</a:t>
            </a:fld>
            <a:endParaRPr lang="en-US"/>
          </a:p>
        </p:txBody>
      </p:sp>
    </p:spTree>
    <p:extLst>
      <p:ext uri="{BB962C8B-B14F-4D97-AF65-F5344CB8AC3E}">
        <p14:creationId xmlns:p14="http://schemas.microsoft.com/office/powerpoint/2010/main" val="232910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5pPr>
            <a:lvl6pPr marL="2543518"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6pPr>
            <a:lvl7pPr marL="3005976"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7pPr>
            <a:lvl8pPr marL="3468434"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8pPr>
            <a:lvl9pPr marL="3930891"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64854DDF-B68F-4307-98EE-FA7A64FD9842}" type="slidenum">
              <a:rPr lang="en-CA" altLang="en-US" smtClean="0"/>
              <a:pPr>
                <a:spcBef>
                  <a:spcPct val="0"/>
                </a:spcBef>
                <a:buSzPct val="45000"/>
                <a:buFont typeface="Wingdings" panose="05000000000000000000" pitchFamily="2" charset="2"/>
                <a:buNone/>
              </a:pPr>
              <a:t>25</a:t>
            </a:fld>
            <a:endParaRPr lang="en-CA" altLang="en-US"/>
          </a:p>
        </p:txBody>
      </p:sp>
      <p:sp>
        <p:nvSpPr>
          <p:cNvPr id="15363" name="Rectangle 1"/>
          <p:cNvSpPr>
            <a:spLocks noGrp="1" noRot="1" noChangeAspect="1" noChangeArrowheads="1" noTextEdit="1"/>
          </p:cNvSpPr>
          <p:nvPr>
            <p:ph type="sldImg"/>
          </p:nvPr>
        </p:nvSpPr>
        <p:spPr>
          <a:xfrm>
            <a:off x="420688" y="703263"/>
            <a:ext cx="6262687" cy="3522662"/>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p:cNvSpPr>
            <a:spLocks noGrp="1" noChangeArrowheads="1"/>
          </p:cNvSpPr>
          <p:nvPr>
            <p:ph type="body" idx="1"/>
          </p:nvPr>
        </p:nvSpPr>
        <p:spPr>
          <a:xfrm>
            <a:off x="711096" y="4460897"/>
            <a:ext cx="5682330" cy="422518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68"/>
              </a:spcBef>
              <a:tabLst>
                <a:tab pos="0" algn="l"/>
                <a:tab pos="940973" algn="l"/>
                <a:tab pos="1883553" algn="l"/>
                <a:tab pos="2826131" algn="l"/>
                <a:tab pos="3768710" algn="l"/>
                <a:tab pos="4711289" algn="l"/>
                <a:tab pos="5653868" algn="l"/>
                <a:tab pos="6596447" algn="l"/>
                <a:tab pos="7539026" algn="l"/>
                <a:tab pos="8481605" algn="l"/>
                <a:tab pos="9424184" algn="l"/>
                <a:tab pos="10366762" algn="l"/>
              </a:tabLst>
            </a:pPr>
            <a:r>
              <a:rPr lang="en-CA" altLang="en-US">
                <a:latin typeface="Arial" panose="020B0604020202020204" pitchFamily="34" charset="0"/>
                <a:cs typeface="Arial" panose="020B0604020202020204" pitchFamily="34" charset="0"/>
              </a:rPr>
              <a:t>2 types of mental processes taking place in brain at same time</a:t>
            </a:r>
          </a:p>
          <a:p>
            <a:pPr>
              <a:spcBef>
                <a:spcPts val="468"/>
              </a:spcBef>
              <a:tabLst>
                <a:tab pos="0" algn="l"/>
                <a:tab pos="940973" algn="l"/>
                <a:tab pos="1883553" algn="l"/>
                <a:tab pos="2826131" algn="l"/>
                <a:tab pos="3768710" algn="l"/>
                <a:tab pos="4711289" algn="l"/>
                <a:tab pos="5653868" algn="l"/>
                <a:tab pos="6596447" algn="l"/>
                <a:tab pos="7539026" algn="l"/>
                <a:tab pos="8481605" algn="l"/>
                <a:tab pos="9424184" algn="l"/>
                <a:tab pos="10366762" algn="l"/>
              </a:tabLst>
            </a:pPr>
            <a:r>
              <a:rPr lang="en-CA" altLang="en-US">
                <a:latin typeface="Arial" panose="020B0604020202020204" pitchFamily="34" charset="0"/>
                <a:cs typeface="Arial" panose="020B0604020202020204" pitchFamily="34" charset="0"/>
              </a:rPr>
              <a:t>Impossible to keep track of everything – most mental processes happen automatically</a:t>
            </a:r>
          </a:p>
        </p:txBody>
      </p:sp>
    </p:spTree>
    <p:extLst>
      <p:ext uri="{BB962C8B-B14F-4D97-AF65-F5344CB8AC3E}">
        <p14:creationId xmlns:p14="http://schemas.microsoft.com/office/powerpoint/2010/main" val="262367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Times New Roman" panose="02020603050405020304" pitchFamily="18" charset="0"/>
            </a:endParaRPr>
          </a:p>
        </p:txBody>
      </p:sp>
      <p:sp>
        <p:nvSpPr>
          <p:cNvPr id="17412" name="Slide Number Placeholder 3"/>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5pPr>
            <a:lvl6pPr marL="2543518"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6pPr>
            <a:lvl7pPr marL="3005976"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7pPr>
            <a:lvl8pPr marL="3468434"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8pPr>
            <a:lvl9pPr marL="3930891" indent="-231229" defTabSz="454430" eaLnBrk="0" fontAlgn="base" hangingPunct="0">
              <a:spcBef>
                <a:spcPct val="30000"/>
              </a:spcBef>
              <a:spcAft>
                <a:spcPct val="0"/>
              </a:spcAft>
              <a:buClr>
                <a:srgbClr val="000000"/>
              </a:buClr>
              <a:buSzPct val="100000"/>
              <a:buFont typeface="Times New Roman" panose="02020603050405020304" pitchFamily="18" charset="0"/>
              <a:tabLst>
                <a:tab pos="745071" algn="l"/>
                <a:tab pos="1491748" algn="l"/>
                <a:tab pos="2236819" algn="l"/>
                <a:tab pos="2983495"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AB70F199-B89F-4FAF-8F25-7B7D0F944F23}" type="slidenum">
              <a:rPr lang="en-CA" altLang="en-US" smtClean="0"/>
              <a:pPr>
                <a:spcBef>
                  <a:spcPct val="0"/>
                </a:spcBef>
                <a:buSzPct val="45000"/>
                <a:buFont typeface="Wingdings" panose="05000000000000000000" pitchFamily="2" charset="2"/>
                <a:buNone/>
              </a:pPr>
              <a:t>26</a:t>
            </a:fld>
            <a:endParaRPr lang="en-CA" altLang="en-US"/>
          </a:p>
        </p:txBody>
      </p:sp>
    </p:spTree>
    <p:extLst>
      <p:ext uri="{BB962C8B-B14F-4D97-AF65-F5344CB8AC3E}">
        <p14:creationId xmlns:p14="http://schemas.microsoft.com/office/powerpoint/2010/main" val="2337644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6DFF08F-DC6B-4601-B491-B0F83F6DD2DA}" type="datetimeFigureOut">
              <a:rPr lang="en-US" smtClean="0"/>
              <a:t>7/13/2017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83890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smtClean="0"/>
              <a:t>7/13/2017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61742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smtClean="0"/>
              <a:t>7/13/2017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25946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smtClean="0"/>
              <a:t>7/13/2017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82793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7/13/2017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27049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DFF08F-DC6B-4601-B491-B0F83F6DD2DA}" type="datetimeFigureOut">
              <a:rPr lang="en-US" smtClean="0"/>
              <a:t>7/13/2017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78501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DFF08F-DC6B-4601-B491-B0F83F6DD2DA}" type="datetimeFigureOut">
              <a:rPr lang="en-US" smtClean="0"/>
              <a:t>7/13/2017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99225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smtClean="0"/>
              <a:t>7/13/2017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434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7/13/2017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50414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7/13/2017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97877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7/13/2017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38097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DFF08F-DC6B-4601-B491-B0F83F6DD2DA}" type="datetimeFigureOut">
              <a:rPr lang="en-US" smtClean="0"/>
              <a:pPr/>
              <a:t>7/13/2017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5040330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hyperlink" Target="http://www.sruweb.com/~walsh/gage1.j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www.brown.edu/Research/Memlab/py47/diagrams/phineas.jpg" TargetMode="Externa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29.jpg"/><Relationship Id="rId4" Type="http://schemas.openxmlformats.org/officeDocument/2006/relationships/image" Target="../media/image28.jpg"/></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5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42.jpeg"/></Relationships>
</file>

<file path=ppt/slides/_rels/slide5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6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endParaRPr lang="en-US" sz="4400" dirty="0"/>
          </a:p>
        </p:txBody>
      </p:sp>
      <p:sp>
        <p:nvSpPr>
          <p:cNvPr id="3" name="Subtitle 2"/>
          <p:cNvSpPr>
            <a:spLocks noGrp="1"/>
          </p:cNvSpPr>
          <p:nvPr>
            <p:ph type="subTitle" idx="1"/>
          </p:nvPr>
        </p:nvSpPr>
        <p:spPr>
          <a:xfrm>
            <a:off x="1524000" y="5033319"/>
            <a:ext cx="9144000" cy="1425146"/>
          </a:xfrm>
        </p:spPr>
        <p:txBody>
          <a:bodyPr>
            <a:normAutofit/>
          </a:bodyPr>
          <a:lstStyle/>
          <a:p>
            <a:endParaRPr lang="en-CA" dirty="0"/>
          </a:p>
          <a:p>
            <a:r>
              <a:rPr lang="en-CA" dirty="0"/>
              <a:t>Adolescence</a:t>
            </a:r>
          </a:p>
        </p:txBody>
      </p:sp>
      <p:pic>
        <p:nvPicPr>
          <p:cNvPr id="4" name="Picture 3"/>
          <p:cNvPicPr>
            <a:picLocks noChangeAspect="1"/>
          </p:cNvPicPr>
          <p:nvPr/>
        </p:nvPicPr>
        <p:blipFill>
          <a:blip r:embed="rId2"/>
          <a:stretch>
            <a:fillRect/>
          </a:stretch>
        </p:blipFill>
        <p:spPr>
          <a:xfrm>
            <a:off x="1066800" y="280086"/>
            <a:ext cx="10058400" cy="4901514"/>
          </a:xfrm>
          <a:prstGeom prst="rect">
            <a:avLst/>
          </a:prstGeom>
        </p:spPr>
      </p:pic>
    </p:spTree>
    <p:extLst>
      <p:ext uri="{BB962C8B-B14F-4D97-AF65-F5344CB8AC3E}">
        <p14:creationId xmlns:p14="http://schemas.microsoft.com/office/powerpoint/2010/main" val="2543204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130" y="365125"/>
            <a:ext cx="10933670" cy="870551"/>
          </a:xfrm>
        </p:spPr>
        <p:txBody>
          <a:bodyPr>
            <a:normAutofit/>
          </a:bodyPr>
          <a:lstStyle/>
          <a:p>
            <a:r>
              <a:rPr lang="en-CA" sz="4000" dirty="0">
                <a:solidFill>
                  <a:srgbClr val="FF0000"/>
                </a:solidFill>
                <a:latin typeface="+mn-lt"/>
              </a:rPr>
              <a:t>Using and Losing It</a:t>
            </a:r>
            <a:endParaRPr lang="en-US" sz="4000" dirty="0">
              <a:solidFill>
                <a:srgbClr val="FF0000"/>
              </a:solidFill>
              <a:latin typeface="+mn-lt"/>
            </a:endParaRPr>
          </a:p>
        </p:txBody>
      </p:sp>
      <p:sp>
        <p:nvSpPr>
          <p:cNvPr id="3" name="Content Placeholder 2"/>
          <p:cNvSpPr>
            <a:spLocks noGrp="1"/>
          </p:cNvSpPr>
          <p:nvPr>
            <p:ph idx="1"/>
          </p:nvPr>
        </p:nvSpPr>
        <p:spPr>
          <a:xfrm>
            <a:off x="838200" y="1449859"/>
            <a:ext cx="10515600" cy="5214552"/>
          </a:xfrm>
        </p:spPr>
        <p:txBody>
          <a:bodyPr>
            <a:normAutofit fontScale="77500" lnSpcReduction="20000"/>
          </a:bodyPr>
          <a:lstStyle/>
          <a:p>
            <a:pPr marL="0" indent="0">
              <a:lnSpc>
                <a:spcPct val="105000"/>
              </a:lnSpc>
              <a:spcBef>
                <a:spcPts val="700"/>
              </a:spcBef>
              <a:buClr>
                <a:srgbClr val="6600FF"/>
              </a:buClr>
              <a:buSzPct val="75000"/>
              <a:buNone/>
              <a:tabLst>
                <a:tab pos="585788" algn="l"/>
                <a:tab pos="698500" algn="l"/>
                <a:tab pos="1155700" algn="l"/>
                <a:tab pos="1612900" algn="l"/>
                <a:tab pos="2070100" algn="l"/>
                <a:tab pos="2527300" algn="l"/>
                <a:tab pos="2984500" algn="l"/>
                <a:tab pos="3441700" algn="l"/>
                <a:tab pos="3898900" algn="l"/>
                <a:tab pos="4356100" algn="l"/>
                <a:tab pos="4813300" algn="l"/>
                <a:tab pos="5270500" algn="l"/>
                <a:tab pos="5727700" algn="l"/>
                <a:tab pos="6184900" algn="l"/>
                <a:tab pos="6642100" algn="l"/>
                <a:tab pos="7099300" algn="l"/>
                <a:tab pos="7556500" algn="l"/>
                <a:tab pos="8013700" algn="l"/>
                <a:tab pos="8470900" algn="l"/>
                <a:tab pos="8928100" algn="l"/>
                <a:tab pos="9385300" algn="l"/>
              </a:tabLst>
            </a:pPr>
            <a:r>
              <a:rPr lang="en-US" altLang="en-US" sz="3600" dirty="0"/>
              <a:t>Myelination</a:t>
            </a:r>
          </a:p>
          <a:p>
            <a:pPr lvl="1">
              <a:lnSpc>
                <a:spcPct val="105000"/>
              </a:lnSpc>
              <a:spcBef>
                <a:spcPts val="700"/>
              </a:spcBef>
              <a:buClr>
                <a:schemeClr val="tx1"/>
              </a:buClr>
              <a:buSzPct val="100000"/>
              <a:tabLst>
                <a:tab pos="585788" algn="l"/>
                <a:tab pos="698500" algn="l"/>
                <a:tab pos="1155700" algn="l"/>
                <a:tab pos="1612900" algn="l"/>
                <a:tab pos="2070100" algn="l"/>
                <a:tab pos="2527300" algn="l"/>
                <a:tab pos="2984500" algn="l"/>
                <a:tab pos="3441700" algn="l"/>
                <a:tab pos="3898900" algn="l"/>
                <a:tab pos="4356100" algn="l"/>
                <a:tab pos="4813300" algn="l"/>
                <a:tab pos="5270500" algn="l"/>
                <a:tab pos="5727700" algn="l"/>
                <a:tab pos="6184900" algn="l"/>
                <a:tab pos="6642100" algn="l"/>
                <a:tab pos="7099300" algn="l"/>
                <a:tab pos="7556500" algn="l"/>
                <a:tab pos="8013700" algn="l"/>
                <a:tab pos="8470900" algn="l"/>
                <a:tab pos="8928100" algn="l"/>
                <a:tab pos="9385300" algn="l"/>
              </a:tabLst>
            </a:pPr>
            <a:r>
              <a:rPr lang="en-US" altLang="en-US" sz="3100" dirty="0"/>
              <a:t>Becoming consistent &amp; efficient – 19 to 26 years old </a:t>
            </a:r>
          </a:p>
          <a:p>
            <a:pPr lvl="1">
              <a:lnSpc>
                <a:spcPct val="105000"/>
              </a:lnSpc>
              <a:spcBef>
                <a:spcPts val="700"/>
              </a:spcBef>
              <a:buClr>
                <a:schemeClr val="tx1"/>
              </a:buClr>
              <a:buSzPct val="100000"/>
              <a:tabLst>
                <a:tab pos="585788" algn="l"/>
                <a:tab pos="698500" algn="l"/>
                <a:tab pos="1155700" algn="l"/>
                <a:tab pos="1612900" algn="l"/>
                <a:tab pos="2070100" algn="l"/>
                <a:tab pos="2527300" algn="l"/>
                <a:tab pos="2984500" algn="l"/>
                <a:tab pos="3441700" algn="l"/>
                <a:tab pos="3898900" algn="l"/>
                <a:tab pos="4356100" algn="l"/>
                <a:tab pos="4813300" algn="l"/>
                <a:tab pos="5270500" algn="l"/>
                <a:tab pos="5727700" algn="l"/>
                <a:tab pos="6184900" algn="l"/>
                <a:tab pos="6642100" algn="l"/>
                <a:tab pos="7099300" algn="l"/>
                <a:tab pos="7556500" algn="l"/>
                <a:tab pos="8013700" algn="l"/>
                <a:tab pos="8470900" algn="l"/>
                <a:tab pos="8928100" algn="l"/>
                <a:tab pos="9385300" algn="l"/>
              </a:tabLst>
            </a:pPr>
            <a:r>
              <a:rPr lang="en-US" altLang="en-US" sz="3100" dirty="0"/>
              <a:t>Electrical charge travels 100x times faster on a myelinated axon than on unmyelinated one</a:t>
            </a:r>
          </a:p>
          <a:p>
            <a:pPr lvl="1">
              <a:lnSpc>
                <a:spcPct val="105000"/>
              </a:lnSpc>
              <a:spcBef>
                <a:spcPts val="700"/>
              </a:spcBef>
              <a:buClr>
                <a:schemeClr val="tx1"/>
              </a:buClr>
              <a:buSzPct val="100000"/>
              <a:tabLst>
                <a:tab pos="585788" algn="l"/>
                <a:tab pos="698500" algn="l"/>
                <a:tab pos="1155700" algn="l"/>
                <a:tab pos="1612900" algn="l"/>
                <a:tab pos="2070100" algn="l"/>
                <a:tab pos="2527300" algn="l"/>
                <a:tab pos="2984500" algn="l"/>
                <a:tab pos="3441700" algn="l"/>
                <a:tab pos="3898900" algn="l"/>
                <a:tab pos="4356100" algn="l"/>
                <a:tab pos="4813300" algn="l"/>
                <a:tab pos="5270500" algn="l"/>
                <a:tab pos="5727700" algn="l"/>
                <a:tab pos="6184900" algn="l"/>
                <a:tab pos="6642100" algn="l"/>
                <a:tab pos="7099300" algn="l"/>
                <a:tab pos="7556500" algn="l"/>
                <a:tab pos="8013700" algn="l"/>
                <a:tab pos="8470900" algn="l"/>
                <a:tab pos="8928100" algn="l"/>
                <a:tab pos="9385300" algn="l"/>
              </a:tabLst>
            </a:pPr>
            <a:r>
              <a:rPr lang="en-US" altLang="en-US" sz="3100" dirty="0"/>
              <a:t>Speeds and smooths signals	</a:t>
            </a:r>
          </a:p>
          <a:p>
            <a:pPr marL="461963" lvl="2" indent="222250">
              <a:lnSpc>
                <a:spcPct val="105000"/>
              </a:lnSpc>
              <a:spcBef>
                <a:spcPts val="600"/>
              </a:spcBef>
              <a:buClr>
                <a:schemeClr val="tx1"/>
              </a:buClr>
              <a:buSzPct val="100000"/>
              <a:tabLst>
                <a:tab pos="585788" algn="l"/>
                <a:tab pos="698500" algn="l"/>
                <a:tab pos="1155700" algn="l"/>
                <a:tab pos="1612900" algn="l"/>
                <a:tab pos="2070100" algn="l"/>
                <a:tab pos="2527300" algn="l"/>
                <a:tab pos="2984500" algn="l"/>
                <a:tab pos="3441700" algn="l"/>
                <a:tab pos="3898900" algn="l"/>
                <a:tab pos="4356100" algn="l"/>
                <a:tab pos="4813300" algn="l"/>
                <a:tab pos="5270500" algn="l"/>
                <a:tab pos="5727700" algn="l"/>
                <a:tab pos="6184900" algn="l"/>
                <a:tab pos="6642100" algn="l"/>
                <a:tab pos="7099300" algn="l"/>
                <a:tab pos="7556500" algn="l"/>
                <a:tab pos="8013700" algn="l"/>
                <a:tab pos="8470900" algn="l"/>
                <a:tab pos="8928100" algn="l"/>
                <a:tab pos="9385300" algn="l"/>
              </a:tabLst>
            </a:pPr>
            <a:r>
              <a:rPr lang="en-US" altLang="en-US" sz="3100" dirty="0"/>
              <a:t>Less jumping to unintended neuron</a:t>
            </a:r>
          </a:p>
          <a:p>
            <a:pPr lvl="1">
              <a:lnSpc>
                <a:spcPct val="105000"/>
              </a:lnSpc>
              <a:spcBef>
                <a:spcPts val="700"/>
              </a:spcBef>
              <a:buClr>
                <a:schemeClr val="tx1"/>
              </a:buClr>
              <a:buSzPct val="100000"/>
              <a:tabLst>
                <a:tab pos="585788" algn="l"/>
                <a:tab pos="698500" algn="l"/>
                <a:tab pos="1155700" algn="l"/>
                <a:tab pos="1612900" algn="l"/>
                <a:tab pos="2070100" algn="l"/>
                <a:tab pos="2527300" algn="l"/>
                <a:tab pos="2984500" algn="l"/>
                <a:tab pos="3441700" algn="l"/>
                <a:tab pos="3898900" algn="l"/>
                <a:tab pos="4356100" algn="l"/>
                <a:tab pos="4813300" algn="l"/>
                <a:tab pos="5270500" algn="l"/>
                <a:tab pos="5727700" algn="l"/>
                <a:tab pos="6184900" algn="l"/>
                <a:tab pos="6642100" algn="l"/>
                <a:tab pos="7099300" algn="l"/>
                <a:tab pos="7556500" algn="l"/>
                <a:tab pos="8013700" algn="l"/>
                <a:tab pos="8470900" algn="l"/>
                <a:tab pos="8928100" algn="l"/>
                <a:tab pos="9385300" algn="l"/>
              </a:tabLst>
            </a:pPr>
            <a:r>
              <a:rPr lang="en-US" altLang="en-US" sz="3100" dirty="0"/>
              <a:t>&gt; 200 miles per hour</a:t>
            </a:r>
          </a:p>
          <a:p>
            <a:pPr lvl="1">
              <a:lnSpc>
                <a:spcPct val="105000"/>
              </a:lnSpc>
              <a:spcBef>
                <a:spcPts val="700"/>
              </a:spcBef>
              <a:buClr>
                <a:schemeClr val="tx1"/>
              </a:buClr>
              <a:buSzPct val="75000"/>
              <a:tabLst>
                <a:tab pos="585788" algn="l"/>
                <a:tab pos="698500" algn="l"/>
                <a:tab pos="1155700" algn="l"/>
                <a:tab pos="1612900" algn="l"/>
                <a:tab pos="2070100" algn="l"/>
                <a:tab pos="2527300" algn="l"/>
                <a:tab pos="2984500" algn="l"/>
                <a:tab pos="3441700" algn="l"/>
                <a:tab pos="3898900" algn="l"/>
                <a:tab pos="4356100" algn="l"/>
                <a:tab pos="4813300" algn="l"/>
                <a:tab pos="5270500" algn="l"/>
                <a:tab pos="5727700" algn="l"/>
                <a:tab pos="6184900" algn="l"/>
                <a:tab pos="6642100" algn="l"/>
                <a:tab pos="7099300" algn="l"/>
                <a:tab pos="7556500" algn="l"/>
                <a:tab pos="8013700" algn="l"/>
                <a:tab pos="8470900" algn="l"/>
                <a:tab pos="8928100" algn="l"/>
                <a:tab pos="9385300" algn="l"/>
              </a:tabLst>
            </a:pPr>
            <a:endParaRPr lang="en-US" altLang="en-US" sz="3100" dirty="0"/>
          </a:p>
          <a:p>
            <a:pPr marL="0" lvl="1" indent="0">
              <a:lnSpc>
                <a:spcPct val="95000"/>
              </a:lnSpc>
              <a:spcBef>
                <a:spcPts val="700"/>
              </a:spcBef>
              <a:buClr>
                <a:srgbClr val="0066FF"/>
              </a:buClr>
              <a:buSzPct val="75000"/>
              <a:buNone/>
              <a:tabLst>
                <a:tab pos="584200" algn="l"/>
                <a:tab pos="696913" algn="l"/>
                <a:tab pos="1154113" algn="l"/>
                <a:tab pos="1611313" algn="l"/>
                <a:tab pos="2068513" algn="l"/>
                <a:tab pos="2525713" algn="l"/>
                <a:tab pos="2982913" algn="l"/>
                <a:tab pos="3440113" algn="l"/>
                <a:tab pos="3897313" algn="l"/>
                <a:tab pos="4354513" algn="l"/>
                <a:tab pos="4811713" algn="l"/>
                <a:tab pos="5268913" algn="l"/>
                <a:tab pos="5726113" algn="l"/>
                <a:tab pos="6183313" algn="l"/>
                <a:tab pos="6640513" algn="l"/>
                <a:tab pos="7097713" algn="l"/>
                <a:tab pos="7554913" algn="l"/>
                <a:tab pos="8012113" algn="l"/>
                <a:tab pos="8469313" algn="l"/>
                <a:tab pos="8926513" algn="l"/>
                <a:tab pos="9383713" algn="l"/>
              </a:tabLst>
              <a:defRPr/>
            </a:pPr>
            <a:r>
              <a:rPr lang="en-US" altLang="en-US" sz="3600" dirty="0"/>
              <a:t>Don’t use it, you lose it</a:t>
            </a:r>
            <a:r>
              <a:rPr lang="en-US" altLang="en-US" dirty="0"/>
              <a:t> </a:t>
            </a:r>
          </a:p>
          <a:p>
            <a:pPr marL="684213" lvl="2" indent="-222250">
              <a:lnSpc>
                <a:spcPct val="95000"/>
              </a:lnSpc>
              <a:spcBef>
                <a:spcPts val="800"/>
              </a:spcBef>
              <a:tabLst>
                <a:tab pos="584200" algn="l"/>
                <a:tab pos="684213" algn="l"/>
                <a:tab pos="696913" algn="l"/>
                <a:tab pos="1154113" algn="l"/>
                <a:tab pos="2068513" algn="l"/>
                <a:tab pos="2525713" algn="l"/>
                <a:tab pos="2982913" algn="l"/>
                <a:tab pos="3440113" algn="l"/>
                <a:tab pos="3897313" algn="l"/>
                <a:tab pos="4354513" algn="l"/>
                <a:tab pos="4811713" algn="l"/>
                <a:tab pos="5268913" algn="l"/>
                <a:tab pos="5726113" algn="l"/>
                <a:tab pos="6183313" algn="l"/>
                <a:tab pos="6640513" algn="l"/>
                <a:tab pos="7097713" algn="l"/>
                <a:tab pos="7554913" algn="l"/>
                <a:tab pos="8012113" algn="l"/>
                <a:tab pos="8469313" algn="l"/>
                <a:tab pos="8926513" algn="l"/>
                <a:tab pos="9383713" algn="l"/>
              </a:tabLst>
              <a:defRPr/>
            </a:pPr>
            <a:r>
              <a:rPr lang="en-US" altLang="en-US" sz="3100" dirty="0"/>
              <a:t>Less dendrites</a:t>
            </a:r>
          </a:p>
          <a:p>
            <a:pPr marL="684213" lvl="2" indent="-222250">
              <a:lnSpc>
                <a:spcPct val="95000"/>
              </a:lnSpc>
              <a:spcBef>
                <a:spcPts val="800"/>
              </a:spcBef>
              <a:tabLst>
                <a:tab pos="584200" algn="l"/>
                <a:tab pos="684213" algn="l"/>
                <a:tab pos="696913" algn="l"/>
                <a:tab pos="1154113" algn="l"/>
                <a:tab pos="2068513" algn="l"/>
                <a:tab pos="2525713" algn="l"/>
                <a:tab pos="2982913" algn="l"/>
                <a:tab pos="3440113" algn="l"/>
                <a:tab pos="3897313" algn="l"/>
                <a:tab pos="4354513" algn="l"/>
                <a:tab pos="4811713" algn="l"/>
                <a:tab pos="5268913" algn="l"/>
                <a:tab pos="5726113" algn="l"/>
                <a:tab pos="6183313" algn="l"/>
                <a:tab pos="6640513" algn="l"/>
                <a:tab pos="7097713" algn="l"/>
                <a:tab pos="7554913" algn="l"/>
                <a:tab pos="8012113" algn="l"/>
                <a:tab pos="8469313" algn="l"/>
                <a:tab pos="8926513" algn="l"/>
                <a:tab pos="9383713" algn="l"/>
              </a:tabLst>
              <a:defRPr/>
            </a:pPr>
            <a:r>
              <a:rPr lang="en-US" altLang="en-US" sz="3100" dirty="0"/>
              <a:t>Less myelination SO messages travel slower</a:t>
            </a:r>
          </a:p>
          <a:p>
            <a:pPr marL="684213" lvl="2" indent="-222250">
              <a:lnSpc>
                <a:spcPct val="95000"/>
              </a:lnSpc>
              <a:spcBef>
                <a:spcPts val="800"/>
              </a:spcBef>
              <a:tabLst>
                <a:tab pos="584200" algn="l"/>
                <a:tab pos="684213" algn="l"/>
                <a:tab pos="696913" algn="l"/>
                <a:tab pos="1154113" algn="l"/>
                <a:tab pos="2068513" algn="l"/>
                <a:tab pos="2525713" algn="l"/>
                <a:tab pos="2982913" algn="l"/>
                <a:tab pos="3440113" algn="l"/>
                <a:tab pos="3897313" algn="l"/>
                <a:tab pos="4354513" algn="l"/>
                <a:tab pos="4811713" algn="l"/>
                <a:tab pos="5268913" algn="l"/>
                <a:tab pos="5726113" algn="l"/>
                <a:tab pos="6183313" algn="l"/>
                <a:tab pos="6640513" algn="l"/>
                <a:tab pos="7097713" algn="l"/>
                <a:tab pos="7554913" algn="l"/>
                <a:tab pos="8012113" algn="l"/>
                <a:tab pos="8469313" algn="l"/>
                <a:tab pos="8926513" algn="l"/>
                <a:tab pos="9383713" algn="l"/>
              </a:tabLst>
              <a:defRPr/>
            </a:pPr>
            <a:r>
              <a:rPr lang="en-US" altLang="en-US" sz="3100" dirty="0"/>
              <a:t>More dendrites/connections + thicker myelination/faster message travels = INTELLIGENCE!</a:t>
            </a:r>
          </a:p>
          <a:p>
            <a:pPr marL="684213" lvl="2" indent="-222250">
              <a:lnSpc>
                <a:spcPct val="95000"/>
              </a:lnSpc>
              <a:spcBef>
                <a:spcPts val="800"/>
              </a:spcBef>
              <a:tabLst>
                <a:tab pos="584200" algn="l"/>
                <a:tab pos="684213" algn="l"/>
                <a:tab pos="696913" algn="l"/>
                <a:tab pos="1154113" algn="l"/>
                <a:tab pos="2068513" algn="l"/>
                <a:tab pos="2525713" algn="l"/>
                <a:tab pos="2982913" algn="l"/>
                <a:tab pos="3440113" algn="l"/>
                <a:tab pos="3897313" algn="l"/>
                <a:tab pos="4354513" algn="l"/>
                <a:tab pos="4811713" algn="l"/>
                <a:tab pos="5268913" algn="l"/>
                <a:tab pos="5726113" algn="l"/>
                <a:tab pos="6183313" algn="l"/>
                <a:tab pos="6640513" algn="l"/>
                <a:tab pos="7097713" algn="l"/>
                <a:tab pos="7554913" algn="l"/>
                <a:tab pos="8012113" algn="l"/>
                <a:tab pos="8469313" algn="l"/>
                <a:tab pos="8926513" algn="l"/>
                <a:tab pos="9383713" algn="l"/>
              </a:tabLst>
              <a:defRPr/>
            </a:pPr>
            <a:endParaRPr lang="en-US" altLang="en-US" sz="2800" dirty="0"/>
          </a:p>
          <a:p>
            <a:endParaRPr lang="en-US" dirty="0"/>
          </a:p>
        </p:txBody>
      </p:sp>
    </p:spTree>
    <p:extLst>
      <p:ext uri="{BB962C8B-B14F-4D97-AF65-F5344CB8AC3E}">
        <p14:creationId xmlns:p14="http://schemas.microsoft.com/office/powerpoint/2010/main" val="2871504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989" y="365126"/>
            <a:ext cx="11007811" cy="821124"/>
          </a:xfrm>
        </p:spPr>
        <p:txBody>
          <a:bodyPr>
            <a:normAutofit/>
          </a:bodyPr>
          <a:lstStyle/>
          <a:p>
            <a:r>
              <a:rPr lang="en-CA" sz="4000" dirty="0">
                <a:solidFill>
                  <a:srgbClr val="FF0000"/>
                </a:solidFill>
                <a:latin typeface="+mn-lt"/>
              </a:rPr>
              <a:t>Developing Advanced Reasoning Skills</a:t>
            </a:r>
            <a:endParaRPr lang="en-US" sz="4000" dirty="0">
              <a:solidFill>
                <a:srgbClr val="FF0000"/>
              </a:solidFill>
              <a:latin typeface="+mn-lt"/>
            </a:endParaRPr>
          </a:p>
        </p:txBody>
      </p:sp>
      <p:sp>
        <p:nvSpPr>
          <p:cNvPr id="3" name="Content Placeholder 2"/>
          <p:cNvSpPr>
            <a:spLocks noGrp="1"/>
          </p:cNvSpPr>
          <p:nvPr>
            <p:ph idx="1"/>
          </p:nvPr>
        </p:nvSpPr>
        <p:spPr>
          <a:xfrm>
            <a:off x="838200" y="1524000"/>
            <a:ext cx="10515600" cy="4652963"/>
          </a:xfrm>
        </p:spPr>
        <p:txBody>
          <a:bodyPr>
            <a:normAutofit/>
          </a:bodyPr>
          <a:lstStyle/>
          <a:p>
            <a:pPr marL="228600" lvl="1"/>
            <a:r>
              <a:rPr lang="en-US" altLang="en-US" dirty="0"/>
              <a:t>Advanced reasoning</a:t>
            </a:r>
          </a:p>
          <a:p>
            <a:pPr marL="685800" lvl="2"/>
            <a:r>
              <a:rPr lang="en-US" altLang="en-US" sz="2200" dirty="0"/>
              <a:t>Options, Possibilities, Logical, Hypothetically, What if?</a:t>
            </a:r>
          </a:p>
          <a:p>
            <a:pPr lvl="1"/>
            <a:endParaRPr lang="en-CA" altLang="en-US" sz="2200" dirty="0"/>
          </a:p>
          <a:p>
            <a:r>
              <a:rPr lang="en-US" altLang="en-US" sz="2400" dirty="0"/>
              <a:t>Abstract reasoning</a:t>
            </a:r>
          </a:p>
          <a:p>
            <a:pPr lvl="1"/>
            <a:r>
              <a:rPr lang="en-US" altLang="en-US" sz="2200" dirty="0"/>
              <a:t>Can take others’ perspective</a:t>
            </a:r>
          </a:p>
          <a:p>
            <a:pPr lvl="1"/>
            <a:r>
              <a:rPr lang="en-US" altLang="en-US" sz="2200" dirty="0"/>
              <a:t>Can think about non-concrete things like faith, trust, beliefs, and spirituality</a:t>
            </a:r>
          </a:p>
          <a:p>
            <a:endParaRPr lang="en-US" altLang="en-US" sz="2200" dirty="0"/>
          </a:p>
          <a:p>
            <a:r>
              <a:rPr lang="en-US" altLang="en-US" sz="2400" dirty="0"/>
              <a:t>Metacognition</a:t>
            </a:r>
          </a:p>
          <a:p>
            <a:pPr lvl="1"/>
            <a:r>
              <a:rPr lang="en-US" altLang="en-US" sz="2200" dirty="0"/>
              <a:t>Think about how they feel and what they are thinking</a:t>
            </a:r>
          </a:p>
          <a:p>
            <a:pPr lvl="1"/>
            <a:r>
              <a:rPr lang="en-US" altLang="en-US" sz="2200" dirty="0"/>
              <a:t>Think about how they think they are perceived by others</a:t>
            </a:r>
          </a:p>
          <a:p>
            <a:pPr lvl="1"/>
            <a:r>
              <a:rPr lang="en-US" altLang="en-US" sz="2200" dirty="0"/>
              <a:t>Can develop strategies for improving their learning</a:t>
            </a:r>
          </a:p>
          <a:p>
            <a:endParaRPr lang="en-US" dirty="0"/>
          </a:p>
        </p:txBody>
      </p:sp>
    </p:spTree>
    <p:extLst>
      <p:ext uri="{BB962C8B-B14F-4D97-AF65-F5344CB8AC3E}">
        <p14:creationId xmlns:p14="http://schemas.microsoft.com/office/powerpoint/2010/main" val="2819673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085335" y="1380782"/>
            <a:ext cx="10515600" cy="4351338"/>
          </a:xfrm>
        </p:spPr>
        <p:txBody>
          <a:bodyPr>
            <a:noAutofit/>
          </a:bodyPr>
          <a:lstStyle/>
          <a:p>
            <a:r>
              <a:rPr lang="en-US" altLang="en-US" sz="2400" dirty="0"/>
              <a:t>Heightened self-consciousness</a:t>
            </a:r>
          </a:p>
          <a:p>
            <a:endParaRPr lang="en-US" altLang="en-US" sz="2400" dirty="0"/>
          </a:p>
          <a:p>
            <a:r>
              <a:rPr lang="en-US" altLang="en-US" sz="2400" dirty="0"/>
              <a:t>Believes no one else has experienced feelings/emotions</a:t>
            </a:r>
          </a:p>
          <a:p>
            <a:endParaRPr lang="en-US" altLang="en-US" sz="2400" dirty="0"/>
          </a:p>
          <a:p>
            <a:r>
              <a:rPr lang="en-US" altLang="en-US" sz="2400" dirty="0"/>
              <a:t>Tend to become cause-oriented</a:t>
            </a:r>
          </a:p>
          <a:p>
            <a:endParaRPr lang="en-US" altLang="en-US" sz="2400" dirty="0"/>
          </a:p>
          <a:p>
            <a:r>
              <a:rPr lang="en-US" altLang="en-US" sz="2400" dirty="0"/>
              <a:t>Tend to exhibit a ‘justice orientation’</a:t>
            </a:r>
          </a:p>
          <a:p>
            <a:endParaRPr lang="en-US" altLang="en-US" sz="2400" dirty="0"/>
          </a:p>
          <a:p>
            <a:r>
              <a:rPr lang="en-US" altLang="en-US" sz="2400" dirty="0"/>
              <a:t>‘It can’t happen to me’ syndrome</a:t>
            </a:r>
          </a:p>
          <a:p>
            <a:endParaRPr lang="en-US" altLang="en-US" sz="2400" dirty="0"/>
          </a:p>
          <a:p>
            <a:r>
              <a:rPr lang="en-CA" sz="2400" dirty="0"/>
              <a:t>Magical thinking</a:t>
            </a:r>
            <a:endParaRPr lang="en-US" sz="2400" dirty="0"/>
          </a:p>
        </p:txBody>
      </p:sp>
    </p:spTree>
    <p:extLst>
      <p:ext uri="{BB962C8B-B14F-4D97-AF65-F5344CB8AC3E}">
        <p14:creationId xmlns:p14="http://schemas.microsoft.com/office/powerpoint/2010/main" val="264723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CA" sz="4000" dirty="0">
                <a:solidFill>
                  <a:srgbClr val="FF0000"/>
                </a:solidFill>
                <a:latin typeface="+mn-lt"/>
              </a:rPr>
              <a:t>Risk-taking Behaviors</a:t>
            </a:r>
            <a:endParaRPr lang="en-US" sz="4000" dirty="0">
              <a:solidFill>
                <a:srgbClr val="FF0000"/>
              </a:solidFill>
              <a:latin typeface="+mn-lt"/>
            </a:endParaRPr>
          </a:p>
        </p:txBody>
      </p:sp>
      <p:sp>
        <p:nvSpPr>
          <p:cNvPr id="10" name="Content Placeholder 9"/>
          <p:cNvSpPr>
            <a:spLocks noGrp="1"/>
          </p:cNvSpPr>
          <p:nvPr>
            <p:ph sz="half" idx="1"/>
          </p:nvPr>
        </p:nvSpPr>
        <p:spPr>
          <a:xfrm>
            <a:off x="362465" y="1825625"/>
            <a:ext cx="5657335" cy="4351338"/>
          </a:xfrm>
        </p:spPr>
        <p:txBody>
          <a:bodyPr/>
          <a:lstStyle/>
          <a:p>
            <a:r>
              <a:rPr lang="en-US" altLang="en-US" sz="2400" dirty="0"/>
              <a:t>Adolescents often need more stimulating activities to get the same kick as adults get</a:t>
            </a:r>
          </a:p>
          <a:p>
            <a:endParaRPr lang="en-US" altLang="en-US" sz="2400" dirty="0"/>
          </a:p>
          <a:p>
            <a:r>
              <a:rPr lang="en-US" altLang="en-US" sz="2400" dirty="0"/>
              <a:t>Dopamine (DA) is depleted in adolescents’ reward system because DA has migrated to help develop the prefrontal cortex </a:t>
            </a:r>
          </a:p>
          <a:p>
            <a:endParaRPr lang="en-US" altLang="en-US" sz="2400" dirty="0"/>
          </a:p>
          <a:p>
            <a:r>
              <a:rPr lang="en-US" altLang="en-US" sz="2400" dirty="0"/>
              <a:t>DA increases with high risk-taking in the nucleus </a:t>
            </a:r>
            <a:r>
              <a:rPr lang="en-US" altLang="en-US" sz="2400" dirty="0" err="1"/>
              <a:t>accumbens</a:t>
            </a:r>
            <a:r>
              <a:rPr lang="en-US" altLang="en-US" sz="2400" dirty="0"/>
              <a:t> (</a:t>
            </a:r>
            <a:r>
              <a:rPr lang="en-US" altLang="en-US" sz="2400" dirty="0" err="1"/>
              <a:t>NAc</a:t>
            </a:r>
            <a:r>
              <a:rPr lang="en-US" altLang="en-US" sz="2400" dirty="0"/>
              <a:t>)</a:t>
            </a:r>
            <a:endParaRPr lang="en-US" sz="2400" dirty="0"/>
          </a:p>
        </p:txBody>
      </p:sp>
      <p:pic>
        <p:nvPicPr>
          <p:cNvPr id="12" name="Content Placeholder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278079"/>
            <a:ext cx="5181600" cy="344643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93149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260389"/>
            <a:ext cx="10515600" cy="5288692"/>
          </a:xfrm>
        </p:spPr>
        <p:txBody>
          <a:bodyPr>
            <a:normAutofit fontScale="92500"/>
          </a:bodyPr>
          <a:lstStyle/>
          <a:p>
            <a:pPr marL="857250" lvl="1" indent="-395288">
              <a:lnSpc>
                <a:spcPct val="106000"/>
              </a:lnSpc>
              <a:spcBef>
                <a:spcPts val="600"/>
              </a:spcBef>
              <a:tabLst>
                <a:tab pos="230188" algn="l"/>
                <a:tab pos="74136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pPr>
            <a:r>
              <a:rPr lang="en-US" altLang="en-US" sz="2600" dirty="0"/>
              <a:t>Adults - corresponds to level of reward </a:t>
            </a:r>
          </a:p>
          <a:p>
            <a:pPr marL="857250" lvl="1" indent="-395288">
              <a:lnSpc>
                <a:spcPct val="106000"/>
              </a:lnSpc>
              <a:spcBef>
                <a:spcPts val="600"/>
              </a:spcBef>
              <a:tabLst>
                <a:tab pos="230188" algn="l"/>
                <a:tab pos="74136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pPr>
            <a:r>
              <a:rPr lang="en-US" altLang="en-US" sz="2600" dirty="0"/>
              <a:t>Children - the same despite level of reward.  “Kids were happy to play the game” </a:t>
            </a:r>
          </a:p>
          <a:p>
            <a:pPr marL="857250" lvl="1" indent="-395288">
              <a:lnSpc>
                <a:spcPct val="106000"/>
              </a:lnSpc>
              <a:spcBef>
                <a:spcPts val="600"/>
              </a:spcBef>
              <a:tabLst>
                <a:tab pos="230188" algn="l"/>
                <a:tab pos="74136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pPr>
            <a:r>
              <a:rPr lang="en-US" altLang="en-US" sz="2600" dirty="0"/>
              <a:t>Adolescents - all-or-nothing attitude. High risk leads to high rewards. Low to moderate risk to low rewards</a:t>
            </a:r>
          </a:p>
          <a:p>
            <a:pPr marL="857250" lvl="1" indent="-395288">
              <a:lnSpc>
                <a:spcPct val="105000"/>
              </a:lnSpc>
              <a:spcBef>
                <a:spcPts val="225"/>
              </a:spcBef>
              <a:tabLst>
                <a:tab pos="230188" algn="l"/>
                <a:tab pos="74136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pPr>
            <a:endParaRPr lang="en-US" altLang="en-US" sz="2600" dirty="0"/>
          </a:p>
          <a:p>
            <a:pPr marL="857250" indent="-395288">
              <a:lnSpc>
                <a:spcPct val="101000"/>
              </a:lnSpc>
              <a:spcBef>
                <a:spcPts val="700"/>
              </a:spcBef>
              <a:buSzPct val="75000"/>
              <a:tabLst>
                <a:tab pos="230188" algn="l"/>
                <a:tab pos="74136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pPr>
            <a:r>
              <a:rPr lang="en-US" altLang="en-US" sz="2600" dirty="0"/>
              <a:t>Evolutionary basis:  </a:t>
            </a:r>
          </a:p>
          <a:p>
            <a:pPr marL="1314450" lvl="3" indent="-395288">
              <a:lnSpc>
                <a:spcPct val="105000"/>
              </a:lnSpc>
              <a:spcBef>
                <a:spcPts val="600"/>
              </a:spcBef>
              <a:tabLst>
                <a:tab pos="230188" algn="l"/>
                <a:tab pos="74136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pPr>
            <a:r>
              <a:rPr lang="en-US" altLang="en-US" sz="2000" dirty="0"/>
              <a:t>Explorers for the tribe</a:t>
            </a:r>
          </a:p>
          <a:p>
            <a:pPr marL="1314450" lvl="3" indent="-395288">
              <a:lnSpc>
                <a:spcPct val="105000"/>
              </a:lnSpc>
              <a:spcBef>
                <a:spcPts val="600"/>
              </a:spcBef>
              <a:tabLst>
                <a:tab pos="230188" algn="l"/>
                <a:tab pos="74136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pPr>
            <a:r>
              <a:rPr lang="en-US" altLang="en-US" sz="2000" dirty="0"/>
              <a:t>Broaden the gene pool</a:t>
            </a:r>
          </a:p>
          <a:p>
            <a:pPr marL="1471612" lvl="2" indent="-457200">
              <a:lnSpc>
                <a:spcPct val="105000"/>
              </a:lnSpc>
              <a:spcBef>
                <a:spcPts val="600"/>
              </a:spcBef>
              <a:tabLst>
                <a:tab pos="457200"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pPr>
            <a:endParaRPr lang="en-CA" altLang="en-US" sz="2200" dirty="0"/>
          </a:p>
          <a:p>
            <a:pPr marL="1471612" lvl="2" indent="-457200">
              <a:lnSpc>
                <a:spcPct val="105000"/>
              </a:lnSpc>
              <a:spcBef>
                <a:spcPts val="600"/>
              </a:spcBef>
              <a:tabLst>
                <a:tab pos="457200"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pPr>
            <a:endParaRPr lang="en-US" altLang="en-US" sz="2200" dirty="0"/>
          </a:p>
          <a:p>
            <a:pPr marL="0" indent="0">
              <a:lnSpc>
                <a:spcPct val="105000"/>
              </a:lnSpc>
              <a:spcBef>
                <a:spcPts val="700"/>
              </a:spcBef>
              <a:buSzPct val="75000"/>
              <a:buNone/>
              <a:tabLst>
                <a:tab pos="457200"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pPr>
            <a:r>
              <a:rPr lang="en-US" altLang="en-US" sz="2600" dirty="0"/>
              <a:t>One Consequence: more susceptible to substance abuse &amp; chemical dependence</a:t>
            </a:r>
          </a:p>
          <a:p>
            <a:pPr marL="457200" indent="-457200">
              <a:lnSpc>
                <a:spcPct val="105000"/>
              </a:lnSpc>
              <a:spcBef>
                <a:spcPts val="700"/>
              </a:spcBef>
              <a:buClrTx/>
              <a:buSzTx/>
              <a:buFontTx/>
              <a:buNone/>
              <a:tabLst>
                <a:tab pos="457200"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pPr>
            <a:endParaRPr lang="en-US" altLang="en-US" b="1" dirty="0"/>
          </a:p>
          <a:p>
            <a:pPr marL="457200" indent="-457200">
              <a:lnSpc>
                <a:spcPct val="105000"/>
              </a:lnSpc>
              <a:spcBef>
                <a:spcPts val="700"/>
              </a:spcBef>
              <a:buClrTx/>
              <a:buSzTx/>
              <a:buFontTx/>
              <a:buNone/>
              <a:tabLst>
                <a:tab pos="457200"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pPr>
            <a:endParaRPr lang="en-US" altLang="en-US" b="1" dirty="0"/>
          </a:p>
          <a:p>
            <a:endParaRPr lang="en-US" dirty="0"/>
          </a:p>
        </p:txBody>
      </p:sp>
      <p:pic>
        <p:nvPicPr>
          <p:cNvPr id="4" name="Picture 3"/>
          <p:cNvPicPr>
            <a:picLocks noChangeAspect="1"/>
          </p:cNvPicPr>
          <p:nvPr/>
        </p:nvPicPr>
        <p:blipFill>
          <a:blip r:embed="rId2"/>
          <a:stretch>
            <a:fillRect/>
          </a:stretch>
        </p:blipFill>
        <p:spPr>
          <a:xfrm>
            <a:off x="6540842" y="3642282"/>
            <a:ext cx="4812957" cy="2066540"/>
          </a:xfrm>
          <a:prstGeom prst="rect">
            <a:avLst/>
          </a:prstGeom>
        </p:spPr>
      </p:pic>
    </p:spTree>
    <p:extLst>
      <p:ext uri="{BB962C8B-B14F-4D97-AF65-F5344CB8AC3E}">
        <p14:creationId xmlns:p14="http://schemas.microsoft.com/office/powerpoint/2010/main" val="4238156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989" y="365125"/>
            <a:ext cx="11007811" cy="1325563"/>
          </a:xfrm>
        </p:spPr>
        <p:txBody>
          <a:bodyPr>
            <a:normAutofit/>
          </a:bodyPr>
          <a:lstStyle/>
          <a:p>
            <a:r>
              <a:rPr lang="en-CA" sz="4000" dirty="0">
                <a:solidFill>
                  <a:srgbClr val="FF0000"/>
                </a:solidFill>
                <a:latin typeface="+mn-lt"/>
              </a:rPr>
              <a:t>Gender Differences</a:t>
            </a:r>
            <a:endParaRPr lang="en-US" sz="4000" dirty="0">
              <a:solidFill>
                <a:srgbClr val="FF0000"/>
              </a:solidFill>
              <a:latin typeface="+mn-lt"/>
            </a:endParaRPr>
          </a:p>
        </p:txBody>
      </p:sp>
      <p:sp>
        <p:nvSpPr>
          <p:cNvPr id="3" name="Content Placeholder 2"/>
          <p:cNvSpPr>
            <a:spLocks noGrp="1"/>
          </p:cNvSpPr>
          <p:nvPr>
            <p:ph idx="1"/>
          </p:nvPr>
        </p:nvSpPr>
        <p:spPr/>
        <p:txBody>
          <a:bodyPr>
            <a:normAutofit/>
          </a:bodyPr>
          <a:lstStyle/>
          <a:p>
            <a:pPr>
              <a:lnSpc>
                <a:spcPct val="95000"/>
              </a:lnSpc>
              <a:spcBef>
                <a:spcPts val="700"/>
              </a:spcBef>
              <a:buSzPct val="75000"/>
              <a:tabLst>
                <a:tab pos="787400"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 pos="9586913" algn="l"/>
              </a:tabLst>
              <a:defRPr/>
            </a:pPr>
            <a:r>
              <a:rPr lang="en-US" altLang="en-US" sz="2400" dirty="0"/>
              <a:t>Males are wired to act on their emotions rather than work through them with language</a:t>
            </a:r>
          </a:p>
          <a:p>
            <a:pPr>
              <a:lnSpc>
                <a:spcPct val="95000"/>
              </a:lnSpc>
              <a:spcBef>
                <a:spcPts val="700"/>
              </a:spcBef>
              <a:buSzTx/>
              <a:tabLst>
                <a:tab pos="787400"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 pos="9586913" algn="l"/>
              </a:tabLst>
              <a:defRPr/>
            </a:pPr>
            <a:endParaRPr lang="en-US" altLang="en-US" sz="2400" dirty="0"/>
          </a:p>
          <a:p>
            <a:pPr>
              <a:lnSpc>
                <a:spcPct val="95000"/>
              </a:lnSpc>
              <a:spcBef>
                <a:spcPts val="700"/>
              </a:spcBef>
              <a:buSzPct val="75000"/>
              <a:tabLst>
                <a:tab pos="787400"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 pos="9586913" algn="l"/>
              </a:tabLst>
              <a:defRPr/>
            </a:pPr>
            <a:r>
              <a:rPr lang="en-US" altLang="en-US" sz="2400" dirty="0"/>
              <a:t>Males have more cerebrospinal fluid (CSF) - main purpose of CSF appears to be  to cushion the brain in the case of trauma to the cranium </a:t>
            </a:r>
          </a:p>
          <a:p>
            <a:pPr>
              <a:lnSpc>
                <a:spcPct val="95000"/>
              </a:lnSpc>
              <a:spcBef>
                <a:spcPts val="700"/>
              </a:spcBef>
              <a:buSzPct val="75000"/>
              <a:tabLst>
                <a:tab pos="787400"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 pos="9586913" algn="l"/>
              </a:tabLst>
              <a:defRPr/>
            </a:pPr>
            <a:endParaRPr lang="en-US" altLang="en-US" sz="2400" dirty="0"/>
          </a:p>
          <a:p>
            <a:pPr>
              <a:lnSpc>
                <a:spcPct val="95000"/>
              </a:lnSpc>
              <a:buSzPct val="75000"/>
              <a:tabLst>
                <a:tab pos="788988"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588500" algn="l"/>
              </a:tabLst>
            </a:pPr>
            <a:r>
              <a:rPr lang="en-US" altLang="en-US" sz="2400" dirty="0"/>
              <a:t>Male brains consistently show more hemispheric asymmetry than female</a:t>
            </a:r>
          </a:p>
          <a:p>
            <a:pPr marL="684213" lvl="1" indent="-173038">
              <a:lnSpc>
                <a:spcPct val="95000"/>
              </a:lnSpc>
              <a:tabLst>
                <a:tab pos="788988"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588500" algn="l"/>
              </a:tabLst>
            </a:pPr>
            <a:r>
              <a:rPr lang="en-US" altLang="en-US" sz="2200" dirty="0"/>
              <a:t>Male’s left hemisphere looks different from the right; functions more independently</a:t>
            </a:r>
          </a:p>
          <a:p>
            <a:pPr marL="684213" lvl="1" indent="-173038">
              <a:lnSpc>
                <a:spcPct val="95000"/>
              </a:lnSpc>
              <a:tabLst>
                <a:tab pos="788988"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 pos="9588500" algn="l"/>
              </a:tabLst>
            </a:pPr>
            <a:r>
              <a:rPr lang="en-US" altLang="en-US" sz="2200" dirty="0"/>
              <a:t>Female’s two hemispheres are essentially indistinguishable either by MRI or at autopsy</a:t>
            </a:r>
          </a:p>
          <a:p>
            <a:endParaRPr lang="en-US" dirty="0"/>
          </a:p>
        </p:txBody>
      </p:sp>
    </p:spTree>
    <p:extLst>
      <p:ext uri="{BB962C8B-B14F-4D97-AF65-F5344CB8AC3E}">
        <p14:creationId xmlns:p14="http://schemas.microsoft.com/office/powerpoint/2010/main" val="1140430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101000"/>
              </a:lnSpc>
              <a:buSzPct val="75000"/>
              <a:tabLst>
                <a:tab pos="787400"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 pos="9586913" algn="l"/>
              </a:tabLst>
            </a:pPr>
            <a:r>
              <a:rPr lang="en-US" altLang="en-US" sz="2400" dirty="0"/>
              <a:t>Females under stress - release oxytocin which cuts off connection to amygdala  </a:t>
            </a:r>
          </a:p>
          <a:p>
            <a:pPr marL="804862" lvl="1" indent="-342900">
              <a:lnSpc>
                <a:spcPct val="105000"/>
              </a:lnSpc>
              <a:buSzPct val="85000"/>
              <a:tabLst>
                <a:tab pos="787400"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 pos="9586913" algn="l"/>
              </a:tabLst>
            </a:pPr>
            <a:r>
              <a:rPr lang="en-US" altLang="en-US" sz="2200" dirty="0"/>
              <a:t>One reason can have a child again; doesn’t let burn into the HC  </a:t>
            </a:r>
          </a:p>
          <a:p>
            <a:pPr lvl="1" indent="-223838">
              <a:lnSpc>
                <a:spcPct val="105000"/>
              </a:lnSpc>
              <a:buSzPct val="75000"/>
              <a:tabLst>
                <a:tab pos="787400"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 pos="9586913" algn="l"/>
              </a:tabLst>
            </a:pPr>
            <a:r>
              <a:rPr lang="en-US" altLang="en-US" sz="2200" dirty="0"/>
              <a:t>  Oxytocin: female more susceptible to caring, nurturing, and connection/bonding</a:t>
            </a:r>
          </a:p>
          <a:p>
            <a:pPr lvl="1" indent="-223838">
              <a:lnSpc>
                <a:spcPct val="105000"/>
              </a:lnSpc>
              <a:buSzPct val="75000"/>
              <a:tabLst>
                <a:tab pos="787400"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 pos="9586913" algn="l"/>
              </a:tabLst>
            </a:pPr>
            <a:endParaRPr lang="en-US" altLang="en-US" sz="2200" dirty="0"/>
          </a:p>
          <a:p>
            <a:pPr>
              <a:lnSpc>
                <a:spcPct val="101000"/>
              </a:lnSpc>
              <a:buSzPct val="75000"/>
              <a:tabLst>
                <a:tab pos="787400"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 pos="9586913" algn="l"/>
              </a:tabLst>
            </a:pPr>
            <a:r>
              <a:rPr lang="en-US" altLang="en-US" sz="2400" dirty="0"/>
              <a:t>Males under stress produce testosterone = ACTION!</a:t>
            </a:r>
          </a:p>
          <a:p>
            <a:pPr marL="798513" lvl="1" indent="-342900">
              <a:lnSpc>
                <a:spcPct val="105000"/>
              </a:lnSpc>
              <a:buSzPct val="85000"/>
              <a:tabLst>
                <a:tab pos="787400"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 pos="9586913" algn="l"/>
              </a:tabLst>
            </a:pPr>
            <a:r>
              <a:rPr lang="en-US" altLang="en-US" sz="2200" dirty="0"/>
              <a:t>Adolescent males are nearly twice as likely to report having been in a physical fight and nearly 5x as likely to have carried a weapon.</a:t>
            </a:r>
          </a:p>
          <a:p>
            <a:pPr marL="798513" lvl="1" indent="-342900">
              <a:lnSpc>
                <a:spcPct val="105000"/>
              </a:lnSpc>
              <a:buSzPct val="85000"/>
              <a:tabLst>
                <a:tab pos="787400"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 pos="9586913" algn="l"/>
              </a:tabLst>
            </a:pPr>
            <a:r>
              <a:rPr lang="en-US" altLang="en-US" sz="2200" dirty="0"/>
              <a:t>When do male brains produce ‘the cuddle hormone’ Oxytocin?</a:t>
            </a:r>
          </a:p>
          <a:p>
            <a:pPr marL="1257300" lvl="1" indent="-342900">
              <a:lnSpc>
                <a:spcPct val="105000"/>
              </a:lnSpc>
              <a:tabLst>
                <a:tab pos="787400"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 pos="9586913" algn="l"/>
              </a:tabLst>
            </a:pPr>
            <a:endParaRPr lang="en-US" altLang="en-US" sz="2200" dirty="0"/>
          </a:p>
          <a:p>
            <a:pPr>
              <a:lnSpc>
                <a:spcPct val="105000"/>
              </a:lnSpc>
              <a:buSzPct val="75000"/>
              <a:tabLst>
                <a:tab pos="787400"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 pos="9586913" algn="l"/>
              </a:tabLst>
            </a:pPr>
            <a:endParaRPr lang="en-US" altLang="en-US" dirty="0"/>
          </a:p>
          <a:p>
            <a:endParaRPr lang="en-US" dirty="0"/>
          </a:p>
        </p:txBody>
      </p:sp>
    </p:spTree>
    <p:extLst>
      <p:ext uri="{BB962C8B-B14F-4D97-AF65-F5344CB8AC3E}">
        <p14:creationId xmlns:p14="http://schemas.microsoft.com/office/powerpoint/2010/main" val="2784204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2031" y="401782"/>
            <a:ext cx="9934242" cy="553998"/>
          </a:xfrm>
          <a:prstGeom prst="rect">
            <a:avLst/>
          </a:prstGeom>
          <a:noFill/>
        </p:spPr>
        <p:txBody>
          <a:bodyPr wrap="square" rtlCol="0">
            <a:spAutoFit/>
          </a:bodyPr>
          <a:lstStyle/>
          <a:p>
            <a:r>
              <a:rPr lang="en-US" sz="3000" dirty="0">
                <a:solidFill>
                  <a:srgbClr val="C00000"/>
                </a:solidFill>
                <a:latin typeface="Calibri" pitchFamily="34" charset="0"/>
                <a:cs typeface="Calibri" pitchFamily="34" charset="0"/>
              </a:rPr>
              <a:t>What Do We Know About Adolescent Sleep Patterns?</a:t>
            </a:r>
          </a:p>
        </p:txBody>
      </p:sp>
      <p:sp>
        <p:nvSpPr>
          <p:cNvPr id="3" name="TextBox 2"/>
          <p:cNvSpPr txBox="1"/>
          <p:nvPr/>
        </p:nvSpPr>
        <p:spPr>
          <a:xfrm>
            <a:off x="1117727" y="2025908"/>
            <a:ext cx="10287152" cy="6617196"/>
          </a:xfrm>
          <a:prstGeom prst="rect">
            <a:avLst/>
          </a:prstGeom>
          <a:noFill/>
        </p:spPr>
        <p:txBody>
          <a:bodyPr wrap="square" rtlCol="0">
            <a:spAutoFit/>
          </a:bodyPr>
          <a:lstStyle/>
          <a:p>
            <a:pPr marL="285750" indent="-285750">
              <a:buFont typeface="Arial" pitchFamily="34" charset="0"/>
              <a:buChar char="•"/>
            </a:pPr>
            <a:r>
              <a:rPr lang="en-US" sz="2400" dirty="0">
                <a:latin typeface="Calibri" pitchFamily="34" charset="0"/>
                <a:cs typeface="Calibri" pitchFamily="34" charset="0"/>
              </a:rPr>
              <a:t>struggle to get up in the morning</a:t>
            </a:r>
          </a:p>
          <a:p>
            <a:pPr marL="285750" indent="-285750">
              <a:buFont typeface="Arial" pitchFamily="34" charset="0"/>
              <a:buChar char="•"/>
            </a:pPr>
            <a:endParaRPr lang="en-US" sz="2400" dirty="0">
              <a:latin typeface="Calibri" pitchFamily="34" charset="0"/>
              <a:cs typeface="Calibri" pitchFamily="34" charset="0"/>
            </a:endParaRPr>
          </a:p>
          <a:p>
            <a:pPr marL="285750" indent="-285750">
              <a:buFont typeface="Arial" pitchFamily="34" charset="0"/>
              <a:buChar char="•"/>
            </a:pPr>
            <a:r>
              <a:rPr lang="en-US" sz="2400" dirty="0">
                <a:latin typeface="Calibri" pitchFamily="34" charset="0"/>
                <a:cs typeface="Calibri" pitchFamily="34" charset="0"/>
              </a:rPr>
              <a:t>claim they are not tired at bedtime</a:t>
            </a:r>
          </a:p>
          <a:p>
            <a:endParaRPr lang="en-US" sz="2400" dirty="0">
              <a:latin typeface="Calibri" pitchFamily="34" charset="0"/>
              <a:cs typeface="Calibri" pitchFamily="34" charset="0"/>
            </a:endParaRPr>
          </a:p>
          <a:p>
            <a:pPr marL="285750" indent="-285750">
              <a:buFont typeface="Arial" pitchFamily="34" charset="0"/>
              <a:buChar char="•"/>
            </a:pPr>
            <a:r>
              <a:rPr lang="en-US" sz="2400" dirty="0">
                <a:latin typeface="Calibri" pitchFamily="34" charset="0"/>
                <a:cs typeface="Calibri" pitchFamily="34" charset="0"/>
              </a:rPr>
              <a:t>Sleep late on weekends</a:t>
            </a:r>
          </a:p>
          <a:p>
            <a:pPr marL="285750" indent="-285750">
              <a:buFont typeface="Arial" pitchFamily="34" charset="0"/>
              <a:buChar char="•"/>
            </a:pPr>
            <a:endParaRPr lang="en-US" sz="2400" dirty="0">
              <a:latin typeface="Calibri" pitchFamily="34" charset="0"/>
              <a:cs typeface="Calibri" pitchFamily="34" charset="0"/>
            </a:endParaRPr>
          </a:p>
          <a:p>
            <a:pPr marL="285750" indent="-285750">
              <a:buFont typeface="Arial" pitchFamily="34" charset="0"/>
              <a:buChar char="•"/>
            </a:pPr>
            <a:r>
              <a:rPr lang="en-US" sz="2400" dirty="0">
                <a:latin typeface="Calibri" pitchFamily="34" charset="0"/>
                <a:cs typeface="Calibri" pitchFamily="34" charset="0"/>
              </a:rPr>
              <a:t>go to school each day in a ‘fog’</a:t>
            </a:r>
          </a:p>
          <a:p>
            <a:endParaRPr lang="en-US" sz="2400" dirty="0">
              <a:latin typeface="Calibri" pitchFamily="34" charset="0"/>
              <a:cs typeface="Calibri" pitchFamily="34" charset="0"/>
            </a:endParaRPr>
          </a:p>
          <a:p>
            <a:pPr marL="285750" indent="-285750">
              <a:buFont typeface="Arial" pitchFamily="34" charset="0"/>
              <a:buChar char="•"/>
            </a:pPr>
            <a:r>
              <a:rPr lang="en-US" sz="2400" dirty="0">
                <a:latin typeface="Calibri" pitchFamily="34" charset="0"/>
                <a:cs typeface="Calibri" pitchFamily="34" charset="0"/>
              </a:rPr>
              <a:t>struggle to concentrate in early morning classes</a:t>
            </a:r>
          </a:p>
          <a:p>
            <a:endParaRPr lang="en-US" sz="2400" dirty="0">
              <a:latin typeface="Calibri" pitchFamily="34" charset="0"/>
              <a:cs typeface="Calibri" pitchFamily="34" charset="0"/>
            </a:endParaRPr>
          </a:p>
          <a:p>
            <a:pPr marL="285750" indent="-285750">
              <a:buFont typeface="Arial" pitchFamily="34" charset="0"/>
              <a:buChar char="•"/>
            </a:pPr>
            <a:r>
              <a:rPr lang="en-US" sz="2400" dirty="0">
                <a:latin typeface="Calibri" pitchFamily="34" charset="0"/>
                <a:cs typeface="Calibri" pitchFamily="34" charset="0"/>
              </a:rPr>
              <a:t>have difficulty remembering the content  in early morning classes</a:t>
            </a:r>
          </a:p>
          <a:p>
            <a:endParaRPr lang="en-US" sz="2800" dirty="0">
              <a:latin typeface="Calibri" pitchFamily="34" charset="0"/>
              <a:cs typeface="Calibri" pitchFamily="34" charset="0"/>
            </a:endParaRPr>
          </a:p>
          <a:p>
            <a:pPr marL="285750" indent="-285750">
              <a:buFont typeface="Arial" pitchFamily="34" charset="0"/>
              <a:buChar char="•"/>
            </a:pPr>
            <a:endParaRPr lang="en-US" sz="2800" dirty="0">
              <a:latin typeface="Calibri" pitchFamily="34" charset="0"/>
              <a:cs typeface="Calibri" pitchFamily="34" charset="0"/>
            </a:endParaRPr>
          </a:p>
          <a:p>
            <a:endParaRPr lang="en-US" sz="3200" dirty="0">
              <a:latin typeface="Calibri" pitchFamily="34" charset="0"/>
              <a:cs typeface="Calibri" pitchFamily="34" charset="0"/>
            </a:endParaRPr>
          </a:p>
          <a:p>
            <a:pPr marL="285750" indent="-285750">
              <a:buFont typeface="Arial" pitchFamily="34" charset="0"/>
              <a:buChar char="•"/>
            </a:pPr>
            <a:endParaRPr lang="en-US" sz="3200" dirty="0">
              <a:latin typeface="Calibri" pitchFamily="34" charset="0"/>
              <a:cs typeface="Calibri" pitchFamily="34" charset="0"/>
            </a:endParaRPr>
          </a:p>
          <a:p>
            <a:pPr marL="285750" indent="-285750">
              <a:buFont typeface="Arial" pitchFamily="34" charset="0"/>
              <a:buChar char="•"/>
            </a:pPr>
            <a:endParaRPr lang="en-US" sz="4000" dirty="0">
              <a:latin typeface="Calibri" pitchFamily="34" charset="0"/>
              <a:cs typeface="Calibri" pitchFamily="34" charset="0"/>
            </a:endParaRPr>
          </a:p>
        </p:txBody>
      </p:sp>
      <p:sp>
        <p:nvSpPr>
          <p:cNvPr id="4" name="TextBox 3"/>
          <p:cNvSpPr txBox="1"/>
          <p:nvPr/>
        </p:nvSpPr>
        <p:spPr>
          <a:xfrm>
            <a:off x="593729" y="1042517"/>
            <a:ext cx="9843612" cy="892552"/>
          </a:xfrm>
          <a:prstGeom prst="rect">
            <a:avLst/>
          </a:prstGeom>
          <a:noFill/>
        </p:spPr>
        <p:txBody>
          <a:bodyPr wrap="square" rtlCol="0">
            <a:spAutoFit/>
          </a:bodyPr>
          <a:lstStyle/>
          <a:p>
            <a:r>
              <a:rPr lang="en-US" altLang="en-US" sz="2400" dirty="0"/>
              <a:t>Night owls to guard the cave, keep the fire going?</a:t>
            </a:r>
          </a:p>
          <a:p>
            <a:r>
              <a:rPr lang="en-US" sz="2800" dirty="0">
                <a:latin typeface="Calibri" pitchFamily="34" charset="0"/>
                <a:cs typeface="Calibri" pitchFamily="34" charset="0"/>
              </a:rPr>
              <a:t>Many adolescents…</a:t>
            </a:r>
          </a:p>
        </p:txBody>
      </p:sp>
    </p:spTree>
    <p:extLst>
      <p:ext uri="{BB962C8B-B14F-4D97-AF65-F5344CB8AC3E}">
        <p14:creationId xmlns:p14="http://schemas.microsoft.com/office/powerpoint/2010/main" val="137419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3432" y="1241079"/>
            <a:ext cx="11173767" cy="3416320"/>
          </a:xfrm>
          <a:prstGeom prst="rect">
            <a:avLst/>
          </a:prstGeom>
          <a:noFill/>
        </p:spPr>
        <p:txBody>
          <a:bodyPr wrap="square" rtlCol="0">
            <a:spAutoFit/>
          </a:bodyPr>
          <a:lstStyle/>
          <a:p>
            <a:pPr marL="285750" indent="-285750">
              <a:buFont typeface="Arial" pitchFamily="34" charset="0"/>
              <a:buChar char="•"/>
            </a:pPr>
            <a:r>
              <a:rPr lang="en-US" sz="2400" dirty="0">
                <a:latin typeface="Calibri" pitchFamily="34" charset="0"/>
                <a:cs typeface="Calibri" pitchFamily="34" charset="0"/>
              </a:rPr>
              <a:t>have difficulty remembering the content  in early morning classes</a:t>
            </a:r>
          </a:p>
          <a:p>
            <a:pPr marL="285750" indent="-285750">
              <a:buFont typeface="Arial" pitchFamily="34" charset="0"/>
              <a:buChar char="•"/>
            </a:pPr>
            <a:endParaRPr lang="en-US" sz="2400" dirty="0">
              <a:latin typeface="Calibri" pitchFamily="34" charset="0"/>
              <a:cs typeface="Calibri" pitchFamily="34" charset="0"/>
            </a:endParaRPr>
          </a:p>
          <a:p>
            <a:pPr marL="285750" indent="-285750">
              <a:buFont typeface="Arial" pitchFamily="34" charset="0"/>
              <a:buChar char="•"/>
            </a:pPr>
            <a:r>
              <a:rPr lang="en-US" sz="2400" dirty="0">
                <a:latin typeface="Calibri" pitchFamily="34" charset="0"/>
                <a:cs typeface="Calibri" pitchFamily="34" charset="0"/>
              </a:rPr>
              <a:t>feel drowsy and irritable by mid-afternoon</a:t>
            </a:r>
          </a:p>
          <a:p>
            <a:pPr marL="285750" indent="-285750">
              <a:buFont typeface="Arial" pitchFamily="34" charset="0"/>
              <a:buChar char="•"/>
            </a:pPr>
            <a:endParaRPr lang="en-US" sz="2400" dirty="0">
              <a:latin typeface="Calibri" pitchFamily="34" charset="0"/>
              <a:cs typeface="Calibri" pitchFamily="34" charset="0"/>
            </a:endParaRPr>
          </a:p>
          <a:p>
            <a:pPr marL="285750" indent="-285750">
              <a:buFont typeface="Arial" pitchFamily="34" charset="0"/>
              <a:buChar char="•"/>
            </a:pPr>
            <a:r>
              <a:rPr lang="en-US" sz="2400" dirty="0">
                <a:latin typeface="Calibri" pitchFamily="34" charset="0"/>
                <a:cs typeface="Calibri" pitchFamily="34" charset="0"/>
              </a:rPr>
              <a:t>are regulated by circadian rhythms (the brain’s natural body clock)</a:t>
            </a:r>
          </a:p>
          <a:p>
            <a:pPr marL="742950" lvl="1" indent="-285750">
              <a:buFont typeface="Arial" pitchFamily="34" charset="0"/>
              <a:buChar char="•"/>
            </a:pPr>
            <a:r>
              <a:rPr lang="en-US" sz="2400" u="sng" dirty="0">
                <a:latin typeface="Calibri" pitchFamily="34" charset="0"/>
                <a:cs typeface="Calibri" pitchFamily="34" charset="0"/>
              </a:rPr>
              <a:t>differs</a:t>
            </a:r>
            <a:r>
              <a:rPr lang="en-US" sz="2400" dirty="0">
                <a:latin typeface="Calibri" pitchFamily="34" charset="0"/>
                <a:cs typeface="Calibri" pitchFamily="34" charset="0"/>
              </a:rPr>
              <a:t> from those of younger children &amp; those of adults</a:t>
            </a:r>
          </a:p>
          <a:p>
            <a:endParaRPr lang="en-US" sz="2400" dirty="0">
              <a:latin typeface="Calibri" pitchFamily="34" charset="0"/>
              <a:cs typeface="Calibri" pitchFamily="34" charset="0"/>
            </a:endParaRPr>
          </a:p>
          <a:p>
            <a:pPr marL="285750" indent="-285750">
              <a:buFont typeface="Arial" pitchFamily="34" charset="0"/>
              <a:buChar char="•"/>
            </a:pPr>
            <a:r>
              <a:rPr lang="en-US" sz="2400" dirty="0">
                <a:latin typeface="Calibri" pitchFamily="34" charset="0"/>
                <a:cs typeface="Calibri" pitchFamily="34" charset="0"/>
              </a:rPr>
              <a:t>circadian rhythms of adolescents program them to stay awake longer                            into the night &amp; to wake up later in the morning</a:t>
            </a:r>
          </a:p>
        </p:txBody>
      </p:sp>
    </p:spTree>
    <p:extLst>
      <p:ext uri="{BB962C8B-B14F-4D97-AF65-F5344CB8AC3E}">
        <p14:creationId xmlns:p14="http://schemas.microsoft.com/office/powerpoint/2010/main" val="69248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7005" y="282715"/>
            <a:ext cx="9131286" cy="707886"/>
          </a:xfrm>
          <a:prstGeom prst="rect">
            <a:avLst/>
          </a:prstGeom>
          <a:noFill/>
        </p:spPr>
        <p:txBody>
          <a:bodyPr wrap="square" rtlCol="0">
            <a:spAutoFit/>
          </a:bodyPr>
          <a:lstStyle/>
          <a:p>
            <a:r>
              <a:rPr lang="en-US" sz="4000" dirty="0">
                <a:solidFill>
                  <a:srgbClr val="C00000"/>
                </a:solidFill>
                <a:latin typeface="Calibri" pitchFamily="34" charset="0"/>
                <a:cs typeface="Calibri" pitchFamily="34" charset="0"/>
              </a:rPr>
              <a:t>Why Does This Matter?</a:t>
            </a:r>
          </a:p>
        </p:txBody>
      </p:sp>
      <p:sp>
        <p:nvSpPr>
          <p:cNvPr id="3" name="TextBox 2"/>
          <p:cNvSpPr txBox="1"/>
          <p:nvPr/>
        </p:nvSpPr>
        <p:spPr>
          <a:xfrm>
            <a:off x="222423" y="925829"/>
            <a:ext cx="8553292" cy="1015663"/>
          </a:xfrm>
          <a:prstGeom prst="rect">
            <a:avLst/>
          </a:prstGeom>
          <a:noFill/>
        </p:spPr>
        <p:txBody>
          <a:bodyPr wrap="square" rtlCol="0">
            <a:spAutoFit/>
          </a:bodyPr>
          <a:lstStyle/>
          <a:p>
            <a:endParaRPr lang="en-US" sz="3200" b="1" dirty="0">
              <a:latin typeface="Calibri" pitchFamily="34" charset="0"/>
              <a:cs typeface="Calibri" pitchFamily="34" charset="0"/>
            </a:endParaRPr>
          </a:p>
          <a:p>
            <a:r>
              <a:rPr lang="en-US" sz="2800" dirty="0">
                <a:latin typeface="Calibri" pitchFamily="34" charset="0"/>
                <a:cs typeface="Calibri" pitchFamily="34" charset="0"/>
              </a:rPr>
              <a:t>Without adequate sleep, adolescents…</a:t>
            </a:r>
          </a:p>
        </p:txBody>
      </p:sp>
      <p:sp>
        <p:nvSpPr>
          <p:cNvPr id="4" name="TextBox 3"/>
          <p:cNvSpPr txBox="1"/>
          <p:nvPr/>
        </p:nvSpPr>
        <p:spPr>
          <a:xfrm>
            <a:off x="371789" y="1938274"/>
            <a:ext cx="11907297" cy="4585871"/>
          </a:xfrm>
          <a:prstGeom prst="rect">
            <a:avLst/>
          </a:prstGeom>
          <a:noFill/>
        </p:spPr>
        <p:txBody>
          <a:bodyPr wrap="square" rtlCol="0">
            <a:spAutoFit/>
          </a:bodyPr>
          <a:lstStyle/>
          <a:p>
            <a:pPr marL="285750" indent="-285750">
              <a:buFont typeface="Arial" pitchFamily="34" charset="0"/>
              <a:buChar char="•"/>
            </a:pPr>
            <a:endParaRPr lang="en-US" sz="2800" dirty="0">
              <a:latin typeface="Calibri" pitchFamily="34" charset="0"/>
              <a:cs typeface="Calibri" pitchFamily="34" charset="0"/>
            </a:endParaRPr>
          </a:p>
          <a:p>
            <a:pPr marL="285750" indent="-285750">
              <a:buFont typeface="Arial" pitchFamily="34" charset="0"/>
              <a:buChar char="•"/>
            </a:pPr>
            <a:r>
              <a:rPr lang="en-US" sz="2400" dirty="0">
                <a:latin typeface="Calibri" pitchFamily="34" charset="0"/>
                <a:cs typeface="Calibri" pitchFamily="34" charset="0"/>
              </a:rPr>
              <a:t>Have a more difficult time holding a focus on the task at hand  (class activities &amp; lessons)</a:t>
            </a:r>
          </a:p>
          <a:p>
            <a:endParaRPr lang="en-US" sz="2400" dirty="0">
              <a:latin typeface="Calibri" pitchFamily="34" charset="0"/>
              <a:cs typeface="Calibri" pitchFamily="34" charset="0"/>
            </a:endParaRPr>
          </a:p>
          <a:p>
            <a:pPr marL="285750" indent="-285750">
              <a:buFont typeface="Arial" pitchFamily="34" charset="0"/>
              <a:buChar char="•"/>
            </a:pPr>
            <a:r>
              <a:rPr lang="en-US" sz="2400" dirty="0">
                <a:latin typeface="Calibri" pitchFamily="34" charset="0"/>
                <a:cs typeface="Calibri" pitchFamily="34" charset="0"/>
              </a:rPr>
              <a:t>Have more difficulty in thinking creatively and solving problems</a:t>
            </a:r>
          </a:p>
          <a:p>
            <a:endParaRPr lang="en-US" sz="2400" dirty="0">
              <a:latin typeface="Calibri" pitchFamily="34" charset="0"/>
              <a:cs typeface="Calibri" pitchFamily="34" charset="0"/>
            </a:endParaRPr>
          </a:p>
          <a:p>
            <a:pPr marL="285750" indent="-285750">
              <a:buFont typeface="Arial" pitchFamily="34" charset="0"/>
              <a:buChar char="•"/>
            </a:pPr>
            <a:r>
              <a:rPr lang="en-US" sz="2400" dirty="0">
                <a:latin typeface="Calibri" pitchFamily="34" charset="0"/>
                <a:cs typeface="Calibri" pitchFamily="34" charset="0"/>
              </a:rPr>
              <a:t>Are more prone to errors</a:t>
            </a:r>
          </a:p>
          <a:p>
            <a:endParaRPr lang="en-US" sz="2400" dirty="0">
              <a:latin typeface="Calibri" pitchFamily="34" charset="0"/>
              <a:cs typeface="Calibri" pitchFamily="34" charset="0"/>
            </a:endParaRPr>
          </a:p>
          <a:p>
            <a:pPr marL="285750" indent="-285750">
              <a:buFont typeface="Arial" pitchFamily="34" charset="0"/>
              <a:buChar char="•"/>
            </a:pPr>
            <a:r>
              <a:rPr lang="en-US" sz="2400" dirty="0">
                <a:latin typeface="Calibri" pitchFamily="34" charset="0"/>
                <a:cs typeface="Calibri" pitchFamily="34" charset="0"/>
              </a:rPr>
              <a:t>Are more irritable; less patient </a:t>
            </a:r>
          </a:p>
          <a:p>
            <a:endParaRPr lang="en-US" sz="2400" dirty="0">
              <a:latin typeface="Calibri" pitchFamily="34" charset="0"/>
              <a:cs typeface="Calibri" pitchFamily="34" charset="0"/>
            </a:endParaRPr>
          </a:p>
          <a:p>
            <a:pPr marL="285750" indent="-285750">
              <a:buFont typeface="Arial" pitchFamily="34" charset="0"/>
              <a:buChar char="•"/>
            </a:pPr>
            <a:r>
              <a:rPr lang="en-US" sz="2400" dirty="0">
                <a:latin typeface="Calibri" pitchFamily="34" charset="0"/>
                <a:cs typeface="Calibri" pitchFamily="34" charset="0"/>
              </a:rPr>
              <a:t>May be more impulsive</a:t>
            </a:r>
          </a:p>
          <a:p>
            <a:endParaRPr lang="en-US" sz="2400" dirty="0">
              <a:latin typeface="Calibri" pitchFamily="34" charset="0"/>
              <a:cs typeface="Calibri" pitchFamily="34" charset="0"/>
            </a:endParaRPr>
          </a:p>
          <a:p>
            <a:pPr marL="285750" indent="-285750">
              <a:buFont typeface="Arial" pitchFamily="34" charset="0"/>
              <a:buChar char="•"/>
            </a:pPr>
            <a:r>
              <a:rPr lang="en-US" sz="2400" dirty="0">
                <a:latin typeface="Calibri" pitchFamily="34" charset="0"/>
                <a:cs typeface="Calibri" pitchFamily="34" charset="0"/>
              </a:rPr>
              <a:t>Miss out on the consolidation of  learning that takes place during sleep</a:t>
            </a:r>
          </a:p>
        </p:txBody>
      </p:sp>
    </p:spTree>
    <p:extLst>
      <p:ext uri="{BB962C8B-B14F-4D97-AF65-F5344CB8AC3E}">
        <p14:creationId xmlns:p14="http://schemas.microsoft.com/office/powerpoint/2010/main" val="341120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10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10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fade">
                                      <p:cBhvr>
                                        <p:cTn id="22" dur="1000"/>
                                        <p:tgtEl>
                                          <p:spTgt spid="4">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animEffect transition="in" filter="fade">
                                      <p:cBhvr>
                                        <p:cTn id="27" dur="1000"/>
                                        <p:tgtEl>
                                          <p:spTgt spid="4">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11" end="11"/>
                                            </p:txEl>
                                          </p:spTgt>
                                        </p:tgtEl>
                                        <p:attrNameLst>
                                          <p:attrName>style.visibility</p:attrName>
                                        </p:attrNameLst>
                                      </p:cBhvr>
                                      <p:to>
                                        <p:strVal val="visible"/>
                                      </p:to>
                                    </p:set>
                                    <p:animEffect transition="in" filter="fade">
                                      <p:cBhvr>
                                        <p:cTn id="32" dur="10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crates_louv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461" y="1919234"/>
            <a:ext cx="3610306" cy="4863125"/>
          </a:xfrm>
          <a:prstGeom prst="rect">
            <a:avLst/>
          </a:prstGeom>
        </p:spPr>
      </p:pic>
      <p:sp>
        <p:nvSpPr>
          <p:cNvPr id="5" name="Oval Callout 4"/>
          <p:cNvSpPr/>
          <p:nvPr/>
        </p:nvSpPr>
        <p:spPr>
          <a:xfrm>
            <a:off x="4231956" y="0"/>
            <a:ext cx="6835769" cy="3429000"/>
          </a:xfrm>
          <a:prstGeom prst="wedgeEllipseCallout">
            <a:avLst>
              <a:gd name="adj1" fmla="val -36951"/>
              <a:gd name="adj2" fmla="val 83138"/>
            </a:avLst>
          </a:prstGeom>
          <a:solidFill>
            <a:srgbClr val="CCFFCC"/>
          </a:solidFill>
          <a:ln/>
        </p:spPr>
        <p:style>
          <a:lnRef idx="1">
            <a:schemeClr val="accent1"/>
          </a:lnRef>
          <a:fillRef idx="3">
            <a:schemeClr val="accent1"/>
          </a:fillRef>
          <a:effectRef idx="2">
            <a:schemeClr val="accent1"/>
          </a:effectRef>
          <a:fontRef idx="minor">
            <a:schemeClr val="lt1"/>
          </a:fontRef>
        </p:style>
        <p:txBody>
          <a:bodyPr/>
          <a:lstStyle/>
          <a:p>
            <a:r>
              <a:rPr lang="en-US" sz="2000" dirty="0">
                <a:solidFill>
                  <a:schemeClr val="tx1"/>
                </a:solidFill>
              </a:rPr>
              <a:t>Our youth now love luxury. They have bad manners, contempt for authority; they show disrespect for their elders and love chatter in place of exercise; they no longer rise when elders enter the room; they contradict their parents, chatter before company; gobble up their food and tyrannize their teachers.</a:t>
            </a:r>
          </a:p>
        </p:txBody>
      </p:sp>
      <p:sp>
        <p:nvSpPr>
          <p:cNvPr id="2" name="TextBox 1"/>
          <p:cNvSpPr txBox="1"/>
          <p:nvPr/>
        </p:nvSpPr>
        <p:spPr>
          <a:xfrm>
            <a:off x="7205761" y="5327623"/>
            <a:ext cx="3324912" cy="523220"/>
          </a:xfrm>
          <a:prstGeom prst="rect">
            <a:avLst/>
          </a:prstGeom>
          <a:noFill/>
        </p:spPr>
        <p:txBody>
          <a:bodyPr wrap="square" rtlCol="0">
            <a:spAutoFit/>
          </a:bodyPr>
          <a:lstStyle/>
          <a:p>
            <a:r>
              <a:rPr lang="en-US" sz="2800" dirty="0"/>
              <a:t>Socrates 469-399 BCE</a:t>
            </a:r>
          </a:p>
        </p:txBody>
      </p:sp>
    </p:spTree>
    <p:extLst>
      <p:ext uri="{BB962C8B-B14F-4D97-AF65-F5344CB8AC3E}">
        <p14:creationId xmlns:p14="http://schemas.microsoft.com/office/powerpoint/2010/main" val="306389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12467" y="302340"/>
            <a:ext cx="9214338" cy="1052512"/>
          </a:xfrm>
        </p:spPr>
        <p:txBody>
          <a:bodyPr>
            <a:normAutofit fontScale="90000"/>
          </a:bodyPr>
          <a:lstStyle/>
          <a:p>
            <a:pPr eaLnBrk="1" hangingPunct="1">
              <a:lnSpc>
                <a:spcPct val="150000"/>
              </a:lnSpc>
              <a:defRPr/>
            </a:pPr>
            <a:r>
              <a:rPr lang="en-US" altLang="en-US" sz="3200" b="1" dirty="0">
                <a:solidFill>
                  <a:srgbClr val="C00000"/>
                </a:solidFill>
              </a:rPr>
              <a:t>The Cookie Problem</a:t>
            </a:r>
            <a:br>
              <a:rPr lang="en-US" altLang="en-US" sz="4000" b="1" dirty="0">
                <a:solidFill>
                  <a:srgbClr val="C00000"/>
                </a:solidFill>
              </a:rPr>
            </a:br>
            <a:r>
              <a:rPr lang="en-US" altLang="en-US" sz="2700" b="1" dirty="0" err="1">
                <a:solidFill>
                  <a:srgbClr val="C00000"/>
                </a:solidFill>
              </a:rPr>
              <a:t>Problem</a:t>
            </a:r>
            <a:r>
              <a:rPr lang="en-US" altLang="en-US" sz="2700" b="1" dirty="0">
                <a:solidFill>
                  <a:srgbClr val="C00000"/>
                </a:solidFill>
              </a:rPr>
              <a:t> to be solved: Which girl wore which color?</a:t>
            </a:r>
            <a:endParaRPr lang="en-US" altLang="en-US" sz="2700" dirty="0">
              <a:solidFill>
                <a:srgbClr val="C00000"/>
              </a:solidFill>
            </a:endParaRPr>
          </a:p>
        </p:txBody>
      </p:sp>
      <p:sp>
        <p:nvSpPr>
          <p:cNvPr id="3" name="Content Placeholder 2"/>
          <p:cNvSpPr>
            <a:spLocks noGrp="1"/>
          </p:cNvSpPr>
          <p:nvPr>
            <p:ph idx="1"/>
          </p:nvPr>
        </p:nvSpPr>
        <p:spPr>
          <a:xfrm>
            <a:off x="422031" y="1676399"/>
            <a:ext cx="11505362" cy="5035899"/>
          </a:xfrm>
        </p:spPr>
        <p:txBody>
          <a:bodyPr rtlCol="0">
            <a:normAutofit fontScale="92500" lnSpcReduction="20000"/>
          </a:bodyPr>
          <a:lstStyle/>
          <a:p>
            <a:pPr>
              <a:defRPr/>
            </a:pPr>
            <a:endParaRPr lang="en-US" dirty="0">
              <a:solidFill>
                <a:schemeClr val="tx1"/>
              </a:solidFill>
            </a:endParaRPr>
          </a:p>
          <a:p>
            <a:pPr>
              <a:defRPr/>
            </a:pPr>
            <a:r>
              <a:rPr lang="en-US" dirty="0">
                <a:solidFill>
                  <a:schemeClr val="tx1"/>
                </a:solidFill>
              </a:rPr>
              <a:t>Rachel, Linda, and Eve were friends sitting in a circle on the grass.</a:t>
            </a:r>
          </a:p>
          <a:p>
            <a:pPr>
              <a:defRPr/>
            </a:pPr>
            <a:r>
              <a:rPr lang="en-US" dirty="0">
                <a:solidFill>
                  <a:schemeClr val="tx1"/>
                </a:solidFill>
              </a:rPr>
              <a:t>Rachel passed three chocolate chip cookies to the person in blue.</a:t>
            </a:r>
          </a:p>
          <a:p>
            <a:pPr>
              <a:defRPr/>
            </a:pPr>
            <a:r>
              <a:rPr lang="en-US" dirty="0">
                <a:solidFill>
                  <a:schemeClr val="tx1"/>
                </a:solidFill>
              </a:rPr>
              <a:t>Eve passed three macaroons to the person who passed her cookies to the person wearing green.</a:t>
            </a:r>
          </a:p>
          <a:p>
            <a:pPr>
              <a:defRPr/>
            </a:pPr>
            <a:r>
              <a:rPr lang="en-US" dirty="0">
                <a:solidFill>
                  <a:schemeClr val="tx1"/>
                </a:solidFill>
              </a:rPr>
              <a:t>Each person passed three cookies to the friend on her left. </a:t>
            </a:r>
          </a:p>
          <a:p>
            <a:pPr>
              <a:defRPr/>
            </a:pPr>
            <a:r>
              <a:rPr lang="en-US" dirty="0">
                <a:solidFill>
                  <a:schemeClr val="tx1"/>
                </a:solidFill>
              </a:rPr>
              <a:t>Rachel, Linda, and Eve were dressed in red, blue, and green, but not necessarily in that order.</a:t>
            </a:r>
          </a:p>
          <a:p>
            <a:pPr>
              <a:defRPr/>
            </a:pPr>
            <a:r>
              <a:rPr lang="en-US" dirty="0">
                <a:solidFill>
                  <a:schemeClr val="tx1"/>
                </a:solidFill>
              </a:rPr>
              <a:t>The person who was wearing green did not get a macaroon. The person wearing red passed along three oatmeal cookies. </a:t>
            </a:r>
          </a:p>
          <a:p>
            <a:pPr>
              <a:defRPr/>
            </a:pPr>
            <a:r>
              <a:rPr lang="en-US" i="1" dirty="0">
                <a:solidFill>
                  <a:schemeClr val="tx1"/>
                </a:solidFill>
              </a:rPr>
              <a:t>Who wore which color?</a:t>
            </a:r>
          </a:p>
          <a:p>
            <a:pPr marL="0" indent="0">
              <a:buNone/>
              <a:defRPr/>
            </a:pPr>
            <a:endParaRPr lang="en-US" sz="1200" b="1" i="1" dirty="0">
              <a:solidFill>
                <a:schemeClr val="tx1">
                  <a:lumMod val="75000"/>
                  <a:lumOff val="25000"/>
                </a:schemeClr>
              </a:solidFill>
            </a:endParaRPr>
          </a:p>
          <a:p>
            <a:pPr marL="0" indent="0">
              <a:buNone/>
              <a:defRPr/>
            </a:pPr>
            <a:r>
              <a:rPr lang="en-US" sz="1000" b="1" i="1" dirty="0">
                <a:solidFill>
                  <a:schemeClr val="tx1">
                    <a:lumMod val="75000"/>
                    <a:lumOff val="25000"/>
                  </a:schemeClr>
                </a:solidFill>
              </a:rPr>
              <a:t>Taken from: Get It Together: Math Problems for Groups Grades 4-12, published by</a:t>
            </a:r>
          </a:p>
          <a:p>
            <a:pPr marL="0" indent="0">
              <a:buNone/>
              <a:defRPr/>
            </a:pPr>
            <a:r>
              <a:rPr lang="en-US" sz="1000" b="1" i="1" dirty="0">
                <a:solidFill>
                  <a:schemeClr val="tx1">
                    <a:lumMod val="75000"/>
                    <a:lumOff val="25000"/>
                  </a:schemeClr>
                </a:solidFill>
              </a:rPr>
              <a:t>EQUALS, Berkeley, CA, 1989.</a:t>
            </a:r>
            <a:endParaRPr lang="en-US" sz="1000" dirty="0">
              <a:solidFill>
                <a:schemeClr val="tx1">
                  <a:lumMod val="75000"/>
                  <a:lumOff val="25000"/>
                </a:schemeClr>
              </a:solidFill>
            </a:endParaRPr>
          </a:p>
        </p:txBody>
      </p:sp>
    </p:spTree>
    <p:extLst>
      <p:ext uri="{BB962C8B-B14F-4D97-AF65-F5344CB8AC3E}">
        <p14:creationId xmlns:p14="http://schemas.microsoft.com/office/powerpoint/2010/main" val="2352687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3"/>
          <a:srcRect/>
          <a:stretch>
            <a:fillRect/>
          </a:stretch>
        </p:blipFill>
        <p:spPr bwMode="auto">
          <a:xfrm>
            <a:off x="7467600" y="2133601"/>
            <a:ext cx="2605088" cy="4092575"/>
          </a:xfrm>
          <a:prstGeom prst="rect">
            <a:avLst/>
          </a:prstGeom>
          <a:ln>
            <a:noFill/>
          </a:ln>
          <a:effectLst>
            <a:outerShdw blurRad="292100" dist="139700" dir="2700000" algn="tl" rotWithShape="0">
              <a:srgbClr val="333333">
                <a:alpha val="65000"/>
              </a:srgbClr>
            </a:outerShdw>
          </a:effectLst>
        </p:spPr>
      </p:pic>
      <p:sp>
        <p:nvSpPr>
          <p:cNvPr id="48131" name="Rectangle 8"/>
          <p:cNvSpPr>
            <a:spLocks noChangeArrowheads="1"/>
          </p:cNvSpPr>
          <p:nvPr/>
        </p:nvSpPr>
        <p:spPr bwMode="auto">
          <a:xfrm>
            <a:off x="6983414" y="6489111"/>
            <a:ext cx="29514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dirty="0"/>
              <a:t>Google image source:  </a:t>
            </a:r>
            <a:r>
              <a:rPr lang="en-US" sz="800" dirty="0">
                <a:hlinkClick r:id="rId4"/>
              </a:rPr>
              <a:t>http://www.sruweb.com/~walsh/gage1.jpg</a:t>
            </a:r>
            <a:endParaRPr lang="en-US" sz="800" dirty="0"/>
          </a:p>
          <a:p>
            <a:endParaRPr lang="en-US" sz="1000" dirty="0"/>
          </a:p>
        </p:txBody>
      </p:sp>
      <p:pic>
        <p:nvPicPr>
          <p:cNvPr id="93195" name="Picture 11"/>
          <p:cNvPicPr>
            <a:picLocks noChangeAspect="1" noChangeArrowheads="1"/>
          </p:cNvPicPr>
          <p:nvPr/>
        </p:nvPicPr>
        <p:blipFill>
          <a:blip r:embed="rId5"/>
          <a:srcRect/>
          <a:stretch>
            <a:fillRect/>
          </a:stretch>
        </p:blipFill>
        <p:spPr bwMode="auto">
          <a:xfrm>
            <a:off x="2057400" y="609601"/>
            <a:ext cx="4757132" cy="5616575"/>
          </a:xfrm>
          <a:prstGeom prst="rect">
            <a:avLst/>
          </a:prstGeom>
          <a:ln>
            <a:noFill/>
          </a:ln>
          <a:effectLst>
            <a:outerShdw blurRad="292100" dist="139700" dir="2700000" algn="tl" rotWithShape="0">
              <a:srgbClr val="333333">
                <a:alpha val="65000"/>
              </a:srgbClr>
            </a:outerShdw>
          </a:effectLst>
        </p:spPr>
      </p:pic>
      <p:sp>
        <p:nvSpPr>
          <p:cNvPr id="48133" name="TextBox 14"/>
          <p:cNvSpPr txBox="1">
            <a:spLocks noChangeArrowheads="1"/>
          </p:cNvSpPr>
          <p:nvPr/>
        </p:nvSpPr>
        <p:spPr bwMode="auto">
          <a:xfrm>
            <a:off x="7467600" y="304800"/>
            <a:ext cx="2667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5400" b="1">
                <a:solidFill>
                  <a:srgbClr val="000000"/>
                </a:solidFill>
                <a:latin typeface="Calibri" pitchFamily="34" charset="0"/>
              </a:rPr>
              <a:t>Phineas Gage</a:t>
            </a:r>
          </a:p>
        </p:txBody>
      </p:sp>
      <p:sp>
        <p:nvSpPr>
          <p:cNvPr id="48134" name="TextBox 15"/>
          <p:cNvSpPr txBox="1">
            <a:spLocks noChangeArrowheads="1"/>
          </p:cNvSpPr>
          <p:nvPr/>
        </p:nvSpPr>
        <p:spPr bwMode="auto">
          <a:xfrm>
            <a:off x="1892761" y="6477001"/>
            <a:ext cx="5105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latin typeface="Calibri" pitchFamily="34" charset="0"/>
              </a:rPr>
              <a:t>Image source: </a:t>
            </a:r>
            <a:r>
              <a:rPr lang="en-US" sz="1400" i="1" dirty="0">
                <a:latin typeface="Calibri" pitchFamily="34" charset="0"/>
              </a:rPr>
              <a:t>Smithsonian</a:t>
            </a:r>
            <a:r>
              <a:rPr lang="en-US" sz="1400" dirty="0">
                <a:latin typeface="Calibri" pitchFamily="34" charset="0"/>
              </a:rPr>
              <a:t> magazine, January 2010</a:t>
            </a:r>
          </a:p>
        </p:txBody>
      </p:sp>
    </p:spTree>
    <p:extLst>
      <p:ext uri="{BB962C8B-B14F-4D97-AF65-F5344CB8AC3E}">
        <p14:creationId xmlns:p14="http://schemas.microsoft.com/office/powerpoint/2010/main" val="287490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t="1471"/>
          <a:stretch>
            <a:fillRect/>
          </a:stretch>
        </p:blipFill>
        <p:spPr bwMode="auto">
          <a:xfrm>
            <a:off x="2362201" y="1066800"/>
            <a:ext cx="3529013" cy="4953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91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0976" y="1100138"/>
            <a:ext cx="3451225" cy="491966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9156" name="Rectangle 8"/>
          <p:cNvSpPr>
            <a:spLocks noChangeArrowheads="1"/>
          </p:cNvSpPr>
          <p:nvPr/>
        </p:nvSpPr>
        <p:spPr bwMode="auto">
          <a:xfrm>
            <a:off x="2286000" y="6096000"/>
            <a:ext cx="50818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002060"/>
                </a:solidFill>
              </a:rPr>
              <a:t>Google image source:  </a:t>
            </a:r>
            <a:r>
              <a:rPr lang="en-US" sz="1000">
                <a:hlinkClick r:id="rId5"/>
              </a:rPr>
              <a:t>http://www.brown.edu/Research/Memlab/py47/diagrams/phineas.jpg</a:t>
            </a:r>
            <a:endParaRPr lang="en-US" sz="1000"/>
          </a:p>
          <a:p>
            <a:endParaRPr lang="en-US" sz="1000"/>
          </a:p>
        </p:txBody>
      </p:sp>
      <p:sp>
        <p:nvSpPr>
          <p:cNvPr id="49157" name="Text Box 9"/>
          <p:cNvSpPr txBox="1">
            <a:spLocks noChangeArrowheads="1"/>
          </p:cNvSpPr>
          <p:nvPr/>
        </p:nvSpPr>
        <p:spPr bwMode="auto">
          <a:xfrm>
            <a:off x="1905000" y="381000"/>
            <a:ext cx="876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200" b="1">
                <a:solidFill>
                  <a:srgbClr val="002060"/>
                </a:solidFill>
                <a:latin typeface="Calibri" pitchFamily="34" charset="0"/>
              </a:rPr>
              <a:t>    Phineas Gage:      September 1848      Age 26</a:t>
            </a:r>
          </a:p>
        </p:txBody>
      </p:sp>
      <p:sp>
        <p:nvSpPr>
          <p:cNvPr id="49158" name="Text Box 10"/>
          <p:cNvSpPr txBox="1">
            <a:spLocks noChangeArrowheads="1"/>
          </p:cNvSpPr>
          <p:nvPr/>
        </p:nvSpPr>
        <p:spPr bwMode="auto">
          <a:xfrm>
            <a:off x="8001000" y="6019800"/>
            <a:ext cx="2667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200" b="1">
                <a:solidFill>
                  <a:srgbClr val="002060"/>
                </a:solidFill>
                <a:latin typeface="Calibri" pitchFamily="34" charset="0"/>
              </a:rPr>
              <a:t>Died:  1861</a:t>
            </a:r>
          </a:p>
        </p:txBody>
      </p:sp>
    </p:spTree>
    <p:extLst>
      <p:ext uri="{BB962C8B-B14F-4D97-AF65-F5344CB8AC3E}">
        <p14:creationId xmlns:p14="http://schemas.microsoft.com/office/powerpoint/2010/main" val="1332942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noChangeArrowheads="1"/>
          </p:cNvPicPr>
          <p:nvPr/>
        </p:nvPicPr>
        <p:blipFill>
          <a:blip r:embed="rId3">
            <a:lum bright="-12000" contrast="20000"/>
            <a:extLst>
              <a:ext uri="{28A0092B-C50C-407E-A947-70E740481C1C}">
                <a14:useLocalDpi xmlns:a14="http://schemas.microsoft.com/office/drawing/2010/main" val="0"/>
              </a:ext>
            </a:extLst>
          </a:blip>
          <a:srcRect/>
          <a:stretch>
            <a:fillRect/>
          </a:stretch>
        </p:blipFill>
        <p:spPr bwMode="auto">
          <a:xfrm>
            <a:off x="2756674" y="1647568"/>
            <a:ext cx="5668963" cy="3970639"/>
          </a:xfrm>
          <a:prstGeom prst="rect">
            <a:avLst/>
          </a:prstGeom>
          <a:noFill/>
          <a:ln>
            <a:noFill/>
          </a:ln>
          <a:effectLst/>
          <a:extLst>
            <a:ext uri="{909E8E84-426E-40DD-AFC4-6F175D3DCCD1}">
              <a14:hiddenFill xmlns:a14="http://schemas.microsoft.com/office/drawing/2010/main">
                <a:blipFill dpi="0" rotWithShape="0">
                  <a:blip>
                    <a:lum bright="-12000" contrast="20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10268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6"/>
          <p:cNvSpPr txBox="1">
            <a:spLocks noChangeArrowheads="1"/>
          </p:cNvSpPr>
          <p:nvPr/>
        </p:nvSpPr>
        <p:spPr bwMode="auto">
          <a:xfrm>
            <a:off x="391886" y="304801"/>
            <a:ext cx="95141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600" dirty="0">
                <a:solidFill>
                  <a:srgbClr val="C00000"/>
                </a:solidFill>
                <a:latin typeface="Calibri" pitchFamily="34" charset="0"/>
              </a:rPr>
              <a:t>Before the accident…</a:t>
            </a:r>
          </a:p>
        </p:txBody>
      </p:sp>
      <p:sp>
        <p:nvSpPr>
          <p:cNvPr id="50179" name="Text Box 7"/>
          <p:cNvSpPr txBox="1">
            <a:spLocks noChangeArrowheads="1"/>
          </p:cNvSpPr>
          <p:nvPr/>
        </p:nvSpPr>
        <p:spPr bwMode="auto">
          <a:xfrm>
            <a:off x="190919" y="2590801"/>
            <a:ext cx="9562681"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4800" b="1" dirty="0">
                <a:solidFill>
                  <a:srgbClr val="000066"/>
                </a:solidFill>
                <a:latin typeface="Calibri" pitchFamily="34" charset="0"/>
              </a:rPr>
              <a:t> </a:t>
            </a:r>
            <a:r>
              <a:rPr lang="en-US" sz="3600" dirty="0">
                <a:solidFill>
                  <a:srgbClr val="C00000"/>
                </a:solidFill>
                <a:latin typeface="Calibri" pitchFamily="34" charset="0"/>
              </a:rPr>
              <a:t>After the accident…</a:t>
            </a:r>
          </a:p>
        </p:txBody>
      </p:sp>
      <p:sp>
        <p:nvSpPr>
          <p:cNvPr id="50180" name="Text Box 8"/>
          <p:cNvSpPr txBox="1">
            <a:spLocks noChangeArrowheads="1"/>
          </p:cNvSpPr>
          <p:nvPr/>
        </p:nvSpPr>
        <p:spPr bwMode="auto">
          <a:xfrm>
            <a:off x="2057400" y="1143001"/>
            <a:ext cx="822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a:p>
        </p:txBody>
      </p:sp>
      <p:sp>
        <p:nvSpPr>
          <p:cNvPr id="14345" name="Text Box 9"/>
          <p:cNvSpPr txBox="1">
            <a:spLocks noChangeArrowheads="1"/>
          </p:cNvSpPr>
          <p:nvPr/>
        </p:nvSpPr>
        <p:spPr bwMode="auto">
          <a:xfrm>
            <a:off x="1904999" y="1219201"/>
            <a:ext cx="9600363" cy="173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200" dirty="0">
                <a:latin typeface="Calibri" pitchFamily="34" charset="0"/>
              </a:rPr>
              <a:t>Hard-working    	     Respected   	 Personable</a:t>
            </a:r>
          </a:p>
          <a:p>
            <a:pPr eaLnBrk="1" hangingPunct="1">
              <a:spcBef>
                <a:spcPct val="50000"/>
              </a:spcBef>
            </a:pPr>
            <a:r>
              <a:rPr lang="en-US" sz="3200" dirty="0">
                <a:latin typeface="Calibri" pitchFamily="34" charset="0"/>
              </a:rPr>
              <a:t>Efficient        Reliable 		Effective        Responsible</a:t>
            </a:r>
          </a:p>
          <a:p>
            <a:pPr eaLnBrk="1" hangingPunct="1">
              <a:spcBef>
                <a:spcPct val="50000"/>
              </a:spcBef>
            </a:pPr>
            <a:endParaRPr lang="en-US" dirty="0"/>
          </a:p>
        </p:txBody>
      </p:sp>
      <p:sp>
        <p:nvSpPr>
          <p:cNvPr id="14346" name="Text Box 10"/>
          <p:cNvSpPr txBox="1">
            <a:spLocks noChangeArrowheads="1"/>
          </p:cNvSpPr>
          <p:nvPr/>
        </p:nvSpPr>
        <p:spPr bwMode="auto">
          <a:xfrm>
            <a:off x="1905000" y="3733801"/>
            <a:ext cx="9220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200" b="1" dirty="0">
                <a:solidFill>
                  <a:srgbClr val="660033"/>
                </a:solidFill>
                <a:latin typeface="Calibri" pitchFamily="34" charset="0"/>
              </a:rPr>
              <a:t>	</a:t>
            </a:r>
            <a:r>
              <a:rPr lang="en-US" sz="3200" dirty="0">
                <a:latin typeface="Calibri" pitchFamily="34" charset="0"/>
              </a:rPr>
              <a:t>Unreliable	  	Irrational        	Impulsive</a:t>
            </a:r>
          </a:p>
          <a:p>
            <a:pPr eaLnBrk="1" hangingPunct="1">
              <a:spcBef>
                <a:spcPct val="50000"/>
              </a:spcBef>
            </a:pPr>
            <a:r>
              <a:rPr lang="en-US" sz="3200" dirty="0">
                <a:latin typeface="Calibri" pitchFamily="34" charset="0"/>
              </a:rPr>
              <a:t>Disagreeable    		Difficult to get along with</a:t>
            </a:r>
          </a:p>
          <a:p>
            <a:pPr eaLnBrk="1" hangingPunct="1">
              <a:spcBef>
                <a:spcPct val="50000"/>
              </a:spcBef>
            </a:pPr>
            <a:r>
              <a:rPr lang="en-US" sz="3200" dirty="0">
                <a:latin typeface="Calibri" pitchFamily="34" charset="0"/>
              </a:rPr>
              <a:t>	Overly emotional         	Indecisive                                Foul-mouthed        Anti-social            Irresponsible</a:t>
            </a:r>
            <a:r>
              <a:rPr lang="en-US" sz="4000" dirty="0"/>
              <a:t>	</a:t>
            </a:r>
          </a:p>
        </p:txBody>
      </p:sp>
    </p:spTree>
    <p:extLst>
      <p:ext uri="{BB962C8B-B14F-4D97-AF65-F5344CB8AC3E}">
        <p14:creationId xmlns:p14="http://schemas.microsoft.com/office/powerpoint/2010/main" val="42781698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45"/>
                                        </p:tgtEl>
                                        <p:attrNameLst>
                                          <p:attrName>style.visibility</p:attrName>
                                        </p:attrNameLst>
                                      </p:cBhvr>
                                      <p:to>
                                        <p:strVal val="visible"/>
                                      </p:to>
                                    </p:set>
                                    <p:animEffect transition="in" filter="fade">
                                      <p:cBhvr>
                                        <p:cTn id="7" dur="2000"/>
                                        <p:tgtEl>
                                          <p:spTgt spid="143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46"/>
                                        </p:tgtEl>
                                        <p:attrNameLst>
                                          <p:attrName>style.visibility</p:attrName>
                                        </p:attrNameLst>
                                      </p:cBhvr>
                                      <p:to>
                                        <p:strVal val="visible"/>
                                      </p:to>
                                    </p:set>
                                    <p:animEffect transition="in" filter="fade">
                                      <p:cBhvr>
                                        <p:cTn id="12" dur="2000"/>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5" grpId="0"/>
      <p:bldP spid="1434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504092" y="338104"/>
            <a:ext cx="8229600" cy="1139825"/>
          </a:xfrm>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ltLang="en-US" sz="3600" dirty="0">
                <a:latin typeface="+mn-lt"/>
              </a:rPr>
              <a:t>Two Types Of Mental Processes</a:t>
            </a:r>
          </a:p>
        </p:txBody>
      </p:sp>
      <p:sp>
        <p:nvSpPr>
          <p:cNvPr id="9218" name="Rectangle 2"/>
          <p:cNvSpPr>
            <a:spLocks noGrp="1" noChangeArrowheads="1"/>
          </p:cNvSpPr>
          <p:nvPr>
            <p:ph sz="half" idx="1"/>
          </p:nvPr>
        </p:nvSpPr>
        <p:spPr>
          <a:xfrm>
            <a:off x="1115367" y="1858944"/>
            <a:ext cx="4904433" cy="4091005"/>
          </a:xfrm>
        </p:spPr>
        <p:txBody>
          <a:bodyPr/>
          <a:lstStyle/>
          <a:p>
            <a:pPr marL="0" indent="0" algn="ctr">
              <a:spcBef>
                <a:spcPts val="650"/>
              </a:spcBef>
              <a:buClr>
                <a:srgbClr val="CC9900"/>
              </a:buClr>
              <a:buSzPct val="65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CA" sz="2600" dirty="0"/>
              <a:t>Controlled (EF)</a:t>
            </a:r>
          </a:p>
          <a:p>
            <a:pPr marL="0" indent="0" algn="ctr">
              <a:spcBef>
                <a:spcPts val="650"/>
              </a:spcBef>
              <a:buClr>
                <a:srgbClr val="CC9900"/>
              </a:buClr>
              <a:buSzPct val="65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CA" sz="2600" dirty="0"/>
          </a:p>
          <a:p>
            <a:pPr lvl="1" indent="-342900">
              <a:spcBef>
                <a:spcPts val="550"/>
              </a:spcBef>
              <a:buClr>
                <a:srgbClr val="FFC000"/>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CA" sz="2200" dirty="0"/>
              <a:t>Thinking that takes effort</a:t>
            </a:r>
          </a:p>
          <a:p>
            <a:pPr lvl="1" indent="-342900">
              <a:spcBef>
                <a:spcPts val="550"/>
              </a:spcBef>
              <a:buClr>
                <a:srgbClr val="FFC000"/>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CA" sz="2200" dirty="0"/>
              <a:t>One at a time</a:t>
            </a:r>
          </a:p>
          <a:p>
            <a:pPr lvl="1" indent="-342900">
              <a:spcBef>
                <a:spcPts val="550"/>
              </a:spcBef>
              <a:buClr>
                <a:srgbClr val="FFC000"/>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CA" sz="2200" dirty="0"/>
              <a:t>Novel responses</a:t>
            </a:r>
          </a:p>
          <a:p>
            <a:pPr lvl="1" indent="-342900">
              <a:spcBef>
                <a:spcPts val="550"/>
              </a:spcBef>
              <a:buClr>
                <a:srgbClr val="FFC000"/>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CA" sz="2200" dirty="0"/>
              <a:t>More frontal lobes</a:t>
            </a:r>
          </a:p>
          <a:p>
            <a:pPr lvl="1" indent="-342900">
              <a:spcBef>
                <a:spcPts val="550"/>
              </a:spcBef>
              <a:buClr>
                <a:srgbClr val="FFC000"/>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CA" sz="2200" dirty="0"/>
          </a:p>
          <a:p>
            <a:pPr marL="457200" indent="-457200">
              <a:spcBef>
                <a:spcPts val="650"/>
              </a:spcBef>
              <a:buClr>
                <a:srgbClr val="CC9900"/>
              </a:buClr>
              <a:buSzPct val="65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CA" sz="2600" dirty="0"/>
          </a:p>
          <a:p>
            <a:pPr marL="341313" indent="-341313">
              <a:spcBef>
                <a:spcPts val="650"/>
              </a:spcBef>
              <a:buSzPct val="65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CA" sz="2600" dirty="0"/>
              <a:t>e.g.,	planning a journey</a:t>
            </a:r>
          </a:p>
          <a:p>
            <a:pPr marL="341313" indent="-341313">
              <a:spcBef>
                <a:spcPts val="650"/>
              </a:spcBef>
              <a:buSzPct val="65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CA" sz="2600" dirty="0"/>
          </a:p>
        </p:txBody>
      </p:sp>
      <p:sp>
        <p:nvSpPr>
          <p:cNvPr id="9219" name="Rectangle 3"/>
          <p:cNvSpPr>
            <a:spLocks noGrp="1" noChangeArrowheads="1"/>
          </p:cNvSpPr>
          <p:nvPr>
            <p:ph sz="half" idx="2"/>
          </p:nvPr>
        </p:nvSpPr>
        <p:spPr>
          <a:xfrm>
            <a:off x="6172200" y="1858944"/>
            <a:ext cx="5142244" cy="4271982"/>
          </a:xfrm>
        </p:spPr>
        <p:txBody>
          <a:bodyPr/>
          <a:lstStyle/>
          <a:p>
            <a:pPr marL="341313" indent="-341313" algn="ctr">
              <a:spcBef>
                <a:spcPts val="650"/>
              </a:spcBef>
              <a:buClr>
                <a:srgbClr val="CC9900"/>
              </a:buClr>
              <a:buSzPct val="65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CA" sz="2600" dirty="0"/>
              <a:t>Automatic</a:t>
            </a:r>
          </a:p>
          <a:p>
            <a:pPr marL="341313" indent="-341313" algn="ctr">
              <a:spcBef>
                <a:spcPts val="650"/>
              </a:spcBef>
              <a:buClr>
                <a:srgbClr val="CC9900"/>
              </a:buClr>
              <a:buSzPct val="65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CA" sz="2600" dirty="0"/>
          </a:p>
          <a:p>
            <a:pPr lvl="1" indent="-342900">
              <a:spcBef>
                <a:spcPts val="550"/>
              </a:spcBef>
              <a:buClr>
                <a:srgbClr val="FFC000"/>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CA" sz="2200" dirty="0"/>
              <a:t>Thinking that happens without conscious control</a:t>
            </a:r>
          </a:p>
          <a:p>
            <a:pPr lvl="1" indent="-342900">
              <a:spcBef>
                <a:spcPts val="550"/>
              </a:spcBef>
              <a:buClr>
                <a:srgbClr val="FFC000"/>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CA" sz="2200" dirty="0"/>
              <a:t>In parallel</a:t>
            </a:r>
          </a:p>
          <a:p>
            <a:pPr lvl="1" indent="-342900">
              <a:spcBef>
                <a:spcPts val="550"/>
              </a:spcBef>
              <a:buClr>
                <a:srgbClr val="FFC000"/>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CA" sz="2200" dirty="0"/>
              <a:t>Well-rehearsed (routine)</a:t>
            </a:r>
          </a:p>
          <a:p>
            <a:pPr lvl="1" indent="-342900">
              <a:spcBef>
                <a:spcPts val="550"/>
              </a:spcBef>
              <a:buClr>
                <a:srgbClr val="FFC000"/>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CA" sz="2200" dirty="0"/>
              <a:t>All over the brain</a:t>
            </a:r>
          </a:p>
          <a:p>
            <a:pPr lvl="1" indent="-342900">
              <a:spcBef>
                <a:spcPts val="550"/>
              </a:spcBef>
              <a:buClr>
                <a:srgbClr val="FFC000"/>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CA" sz="2200" dirty="0"/>
          </a:p>
          <a:p>
            <a:pPr marL="341313" indent="-341313">
              <a:spcBef>
                <a:spcPts val="650"/>
              </a:spcBef>
              <a:buSzPct val="65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CA" sz="2600" dirty="0"/>
              <a:t>e.g.,   steering, braking, reading the      	road</a:t>
            </a:r>
          </a:p>
          <a:p>
            <a:pPr marL="668338" lvl="1" indent="-325438">
              <a:spcBef>
                <a:spcPts val="550"/>
              </a:spcBef>
              <a:buClr>
                <a:srgbClr val="3B812F"/>
              </a:buClr>
              <a:buSzPct val="60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CA" sz="2200" dirty="0"/>
          </a:p>
        </p:txBody>
      </p:sp>
    </p:spTree>
    <p:extLst>
      <p:ext uri="{BB962C8B-B14F-4D97-AF65-F5344CB8AC3E}">
        <p14:creationId xmlns:p14="http://schemas.microsoft.com/office/powerpoint/2010/main" val="29564653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pPr eaLnBrk="1" hangingPunct="1"/>
            <a:r>
              <a:rPr lang="en-CA" altLang="en-US" sz="3600" dirty="0">
                <a:latin typeface="+mn-lt"/>
              </a:rPr>
              <a:t>Basic Neurological Functions </a:t>
            </a:r>
            <a:br>
              <a:rPr lang="en-CA" altLang="en-US" sz="3600" dirty="0">
                <a:latin typeface="+mn-lt"/>
              </a:rPr>
            </a:br>
            <a:r>
              <a:rPr lang="en-CA" altLang="en-US" sz="3600" dirty="0">
                <a:latin typeface="+mn-lt"/>
              </a:rPr>
              <a:t>		‘What Happens Now’</a:t>
            </a:r>
          </a:p>
        </p:txBody>
      </p:sp>
      <p:sp>
        <p:nvSpPr>
          <p:cNvPr id="16387" name="Content Placeholder 2"/>
          <p:cNvSpPr>
            <a:spLocks noGrp="1"/>
          </p:cNvSpPr>
          <p:nvPr>
            <p:ph idx="1"/>
          </p:nvPr>
        </p:nvSpPr>
        <p:spPr>
          <a:xfrm>
            <a:off x="1570003" y="1901650"/>
            <a:ext cx="7785100" cy="4529138"/>
          </a:xfrm>
        </p:spPr>
        <p:txBody>
          <a:bodyPr/>
          <a:lstStyle/>
          <a:p>
            <a:pPr marL="457200" indent="-457200"/>
            <a:endParaRPr lang="en-CA" altLang="en-US" dirty="0"/>
          </a:p>
          <a:p>
            <a:pPr marL="457200" indent="-457200">
              <a:buClr>
                <a:srgbClr val="FFC000"/>
              </a:buClr>
              <a:buSzPct val="80000"/>
              <a:buFont typeface="Wingdings" panose="05000000000000000000" pitchFamily="2" charset="2"/>
              <a:buChar char="§"/>
            </a:pPr>
            <a:r>
              <a:rPr lang="en-CA" altLang="en-US" sz="2600" dirty="0"/>
              <a:t>Physiological functions</a:t>
            </a:r>
          </a:p>
          <a:p>
            <a:pPr marL="457200" indent="-457200">
              <a:buClr>
                <a:srgbClr val="FFC000"/>
              </a:buClr>
              <a:buSzPct val="80000"/>
              <a:buFont typeface="Wingdings" panose="05000000000000000000" pitchFamily="2" charset="2"/>
              <a:buChar char="§"/>
            </a:pPr>
            <a:r>
              <a:rPr lang="en-CA" altLang="en-US" sz="2600" dirty="0"/>
              <a:t>Sensory functions</a:t>
            </a:r>
          </a:p>
          <a:p>
            <a:pPr marL="457200" indent="-457200">
              <a:buClr>
                <a:srgbClr val="FFC000"/>
              </a:buClr>
              <a:buSzPct val="80000"/>
              <a:buFont typeface="Wingdings" panose="05000000000000000000" pitchFamily="2" charset="2"/>
              <a:buChar char="§"/>
            </a:pPr>
            <a:r>
              <a:rPr lang="en-CA" altLang="en-US" sz="2600" dirty="0"/>
              <a:t>Speech/language</a:t>
            </a:r>
          </a:p>
          <a:p>
            <a:pPr marL="457200" indent="-457200">
              <a:buClr>
                <a:srgbClr val="FFC000"/>
              </a:buClr>
              <a:buSzPct val="80000"/>
              <a:buFont typeface="Wingdings" panose="05000000000000000000" pitchFamily="2" charset="2"/>
              <a:buChar char="§"/>
            </a:pPr>
            <a:r>
              <a:rPr lang="en-CA" altLang="en-US" sz="2600" dirty="0"/>
              <a:t>Spatial</a:t>
            </a:r>
          </a:p>
          <a:p>
            <a:pPr marL="457200" indent="-457200">
              <a:buClr>
                <a:srgbClr val="FFC000"/>
              </a:buClr>
              <a:buSzPct val="80000"/>
              <a:buFont typeface="Wingdings" panose="05000000000000000000" pitchFamily="2" charset="2"/>
              <a:buChar char="§"/>
            </a:pPr>
            <a:r>
              <a:rPr lang="en-CA" altLang="en-US" sz="2600" dirty="0"/>
              <a:t>Motor</a:t>
            </a:r>
          </a:p>
          <a:p>
            <a:pPr marL="457200" indent="-457200">
              <a:buClr>
                <a:srgbClr val="FFC000"/>
              </a:buClr>
              <a:buSzPct val="80000"/>
              <a:buFont typeface="Wingdings" panose="05000000000000000000" pitchFamily="2" charset="2"/>
              <a:buChar char="§"/>
            </a:pPr>
            <a:r>
              <a:rPr lang="en-CA" altLang="en-US" sz="2600" dirty="0"/>
              <a:t>Memory of skills</a:t>
            </a:r>
          </a:p>
          <a:p>
            <a:pPr marL="457200" indent="-457200">
              <a:buClr>
                <a:srgbClr val="FFC000"/>
              </a:buClr>
              <a:buSzPct val="80000"/>
              <a:buFont typeface="Wingdings" panose="05000000000000000000" pitchFamily="2" charset="2"/>
              <a:buChar char="§"/>
            </a:pPr>
            <a:r>
              <a:rPr lang="en-CA" altLang="en-US" sz="2600" dirty="0"/>
              <a:t>Memory of facts</a:t>
            </a:r>
          </a:p>
        </p:txBody>
      </p:sp>
    </p:spTree>
    <p:extLst>
      <p:ext uri="{BB962C8B-B14F-4D97-AF65-F5344CB8AC3E}">
        <p14:creationId xmlns:p14="http://schemas.microsoft.com/office/powerpoint/2010/main" val="2655170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11892" y="365125"/>
            <a:ext cx="10941908" cy="1325563"/>
          </a:xfrm>
        </p:spPr>
        <p:txBody>
          <a:bodyPr>
            <a:normAutofit/>
          </a:bodyPr>
          <a:lstStyle/>
          <a:p>
            <a:pPr eaLnBrk="1" hangingPunct="1"/>
            <a:r>
              <a:rPr lang="en-CA" altLang="en-US" sz="4000" dirty="0">
                <a:solidFill>
                  <a:srgbClr val="FF0000"/>
                </a:solidFill>
                <a:latin typeface="+mn-lt"/>
              </a:rPr>
              <a:t>Basic Executive Functions – ‘How and When’</a:t>
            </a:r>
          </a:p>
        </p:txBody>
      </p:sp>
      <p:sp>
        <p:nvSpPr>
          <p:cNvPr id="18435" name="Content Placeholder 2"/>
          <p:cNvSpPr>
            <a:spLocks noGrp="1"/>
          </p:cNvSpPr>
          <p:nvPr>
            <p:ph idx="1"/>
          </p:nvPr>
        </p:nvSpPr>
        <p:spPr/>
        <p:txBody>
          <a:bodyPr/>
          <a:lstStyle/>
          <a:p>
            <a:pPr marL="0" indent="0" eaLnBrk="1" hangingPunct="1">
              <a:buNone/>
            </a:pPr>
            <a:r>
              <a:rPr lang="en-CA" altLang="en-US" sz="2600" dirty="0"/>
              <a:t>Round A composition for two or more voices in which each voice enters at a different time with the same melody</a:t>
            </a:r>
          </a:p>
          <a:p>
            <a:pPr eaLnBrk="1" hangingPunct="1"/>
            <a:endParaRPr lang="en-CA" altLang="en-US" sz="2600" dirty="0"/>
          </a:p>
          <a:p>
            <a:pPr marL="0" indent="0" algn="ctr" eaLnBrk="1" hangingPunct="1">
              <a:buNone/>
            </a:pPr>
            <a:r>
              <a:rPr lang="en-CA" altLang="en-US" sz="2600" dirty="0"/>
              <a:t>Row, row, row your boat</a:t>
            </a:r>
          </a:p>
          <a:p>
            <a:pPr marL="0" indent="0" algn="ctr" eaLnBrk="1" hangingPunct="1">
              <a:buNone/>
            </a:pPr>
            <a:r>
              <a:rPr lang="en-CA" altLang="en-US" sz="2600" dirty="0"/>
              <a:t>Gently down the stream</a:t>
            </a:r>
          </a:p>
          <a:p>
            <a:pPr marL="0" indent="0" algn="ctr" eaLnBrk="1" hangingPunct="1">
              <a:buNone/>
            </a:pPr>
            <a:r>
              <a:rPr lang="en-CA" altLang="en-US" sz="2600" dirty="0"/>
              <a:t>Merrily, merrily, merrily</a:t>
            </a:r>
          </a:p>
          <a:p>
            <a:pPr marL="0" indent="0" algn="ctr" eaLnBrk="1" hangingPunct="1">
              <a:buNone/>
            </a:pPr>
            <a:r>
              <a:rPr lang="en-CA" altLang="en-US" sz="2600" dirty="0"/>
              <a:t>Life is but a dream </a:t>
            </a:r>
          </a:p>
        </p:txBody>
      </p:sp>
    </p:spTree>
    <p:extLst>
      <p:ext uri="{BB962C8B-B14F-4D97-AF65-F5344CB8AC3E}">
        <p14:creationId xmlns:p14="http://schemas.microsoft.com/office/powerpoint/2010/main" val="3006543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321276" y="277814"/>
            <a:ext cx="9889524" cy="1139825"/>
          </a:xfrm>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ltLang="en-US" sz="4000" dirty="0">
                <a:solidFill>
                  <a:srgbClr val="FF0000"/>
                </a:solidFill>
                <a:latin typeface="+mn-lt"/>
              </a:rPr>
              <a:t>What Are Executive Functions (EFs)?</a:t>
            </a:r>
          </a:p>
        </p:txBody>
      </p:sp>
      <p:sp>
        <p:nvSpPr>
          <p:cNvPr id="39939" name="Rectangle 2"/>
          <p:cNvSpPr>
            <a:spLocks noGrp="1" noChangeArrowheads="1"/>
          </p:cNvSpPr>
          <p:nvPr>
            <p:ph idx="1"/>
          </p:nvPr>
        </p:nvSpPr>
        <p:spPr>
          <a:xfrm>
            <a:off x="592853" y="1668026"/>
            <a:ext cx="11093380" cy="4973934"/>
          </a:xfrm>
        </p:spPr>
        <p:txBody>
          <a:bodyPr>
            <a:normAutofit lnSpcReduction="10000"/>
          </a:bodyPr>
          <a:lstStyle/>
          <a:p>
            <a:pPr>
              <a:buClr>
                <a:schemeClr val="tx1"/>
              </a:buClr>
              <a:buSzPct val="8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CA" sz="2600" dirty="0"/>
              <a:t>Umbrella term for neurologically-based skills involving mental control &amp; self-regulation</a:t>
            </a:r>
          </a:p>
          <a:p>
            <a:pPr>
              <a:spcBef>
                <a:spcPts val="0"/>
              </a:spcBef>
              <a:buClr>
                <a:schemeClr val="tx1"/>
              </a:buClr>
              <a:buSzPct val="80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CA" sz="2600" dirty="0"/>
          </a:p>
          <a:p>
            <a:pPr>
              <a:buClr>
                <a:schemeClr val="tx1"/>
              </a:buClr>
              <a:buSzPct val="8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CA" sz="2600" dirty="0"/>
              <a:t>Purposeful and thoughtful directive capacities of the brain that cue the use of perceptions, thoughts, actions, &amp; emotions</a:t>
            </a:r>
          </a:p>
          <a:p>
            <a:pPr>
              <a:spcBef>
                <a:spcPts val="0"/>
              </a:spcBef>
              <a:buClr>
                <a:schemeClr val="tx1"/>
              </a:buClr>
              <a:buSzPct val="80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CA" sz="2600" dirty="0"/>
          </a:p>
          <a:p>
            <a:pPr>
              <a:buClr>
                <a:schemeClr val="tx1"/>
              </a:buClr>
              <a:buSzPct val="8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CA" sz="2600" dirty="0"/>
              <a:t>Allow us to be mentally &amp; </a:t>
            </a:r>
            <a:r>
              <a:rPr lang="en-CA" sz="2600" dirty="0" err="1"/>
              <a:t>behaviorally</a:t>
            </a:r>
            <a:r>
              <a:rPr lang="en-CA" sz="2600" dirty="0"/>
              <a:t> flexible, to adjust thinking &amp; strategies &amp; to adapt our responses</a:t>
            </a:r>
          </a:p>
          <a:p>
            <a:pPr marL="341313" indent="-341313">
              <a:buClr>
                <a:srgbClr val="CC9900"/>
              </a:buClr>
              <a:buSzPct val="6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CA" dirty="0">
              <a:solidFill>
                <a:srgbClr val="FFC000"/>
              </a:solidFill>
            </a:endParaRPr>
          </a:p>
          <a:p>
            <a:pPr marL="341313" indent="-341313" algn="ctr">
              <a:buClr>
                <a:srgbClr val="CC9900"/>
              </a:buClr>
              <a:buSzPct val="65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CA" altLang="en-US" dirty="0"/>
              <a:t>Executive function is the ability to </a:t>
            </a:r>
            <a:r>
              <a:rPr lang="en-CA" altLang="en-US" b="1" dirty="0"/>
              <a:t>integrate</a:t>
            </a:r>
            <a:r>
              <a:rPr lang="en-CA" altLang="en-US" dirty="0"/>
              <a:t> a present </a:t>
            </a:r>
            <a:r>
              <a:rPr lang="en-CA" altLang="en-US" b="1" dirty="0"/>
              <a:t>awareness</a:t>
            </a:r>
            <a:r>
              <a:rPr lang="en-CA" altLang="en-US" dirty="0"/>
              <a:t> with future </a:t>
            </a:r>
            <a:r>
              <a:rPr lang="en-CA" altLang="en-US" b="1" dirty="0"/>
              <a:t>anticipation</a:t>
            </a:r>
            <a:r>
              <a:rPr lang="en-CA" altLang="en-US" dirty="0"/>
              <a:t> and past </a:t>
            </a:r>
            <a:r>
              <a:rPr lang="en-CA" altLang="en-US" b="1" dirty="0"/>
              <a:t>experience</a:t>
            </a:r>
            <a:r>
              <a:rPr lang="en-CA" altLang="en-US" dirty="0"/>
              <a:t> to develop a reasonable </a:t>
            </a:r>
            <a:r>
              <a:rPr lang="en-CA" altLang="en-US" b="1" dirty="0"/>
              <a:t>plan </a:t>
            </a:r>
            <a:r>
              <a:rPr lang="en-CA" altLang="en-US" dirty="0"/>
              <a:t>(accounting for </a:t>
            </a:r>
            <a:r>
              <a:rPr lang="en-CA" altLang="en-US" b="1" dirty="0"/>
              <a:t>space, time</a:t>
            </a:r>
            <a:r>
              <a:rPr lang="en-CA" altLang="en-US" dirty="0"/>
              <a:t> and </a:t>
            </a:r>
            <a:r>
              <a:rPr lang="en-CA" altLang="en-US" b="1" dirty="0"/>
              <a:t>people</a:t>
            </a:r>
            <a:r>
              <a:rPr lang="en-CA" altLang="en-US" dirty="0"/>
              <a:t>) for present </a:t>
            </a:r>
            <a:r>
              <a:rPr lang="en-CA" altLang="en-US" b="1" dirty="0"/>
              <a:t>action</a:t>
            </a:r>
          </a:p>
          <a:p>
            <a:pPr marL="341313" indent="-341313">
              <a:buClr>
                <a:srgbClr val="CC9900"/>
              </a:buClr>
              <a:buSzPct val="65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CA" dirty="0"/>
          </a:p>
        </p:txBody>
      </p:sp>
    </p:spTree>
    <p:extLst>
      <p:ext uri="{BB962C8B-B14F-4D97-AF65-F5344CB8AC3E}">
        <p14:creationId xmlns:p14="http://schemas.microsoft.com/office/powerpoint/2010/main" val="8252396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13773" y="148281"/>
            <a:ext cx="11005930" cy="1534169"/>
          </a:xfrm>
        </p:spPr>
        <p:txBody>
          <a:bodyPr>
            <a:normAutofit/>
          </a:bodyPr>
          <a:lstStyle/>
          <a:p>
            <a:r>
              <a:rPr lang="en-CA" altLang="en-US" sz="4000" dirty="0">
                <a:solidFill>
                  <a:srgbClr val="FF0000"/>
                </a:solidFill>
                <a:latin typeface="+mn-lt"/>
              </a:rPr>
              <a:t>What Do We Know About EF?</a:t>
            </a:r>
          </a:p>
        </p:txBody>
      </p:sp>
      <p:sp>
        <p:nvSpPr>
          <p:cNvPr id="14339" name="Content Placeholder 2"/>
          <p:cNvSpPr>
            <a:spLocks noGrp="1"/>
          </p:cNvSpPr>
          <p:nvPr>
            <p:ph idx="1"/>
          </p:nvPr>
        </p:nvSpPr>
        <p:spPr/>
        <p:txBody>
          <a:bodyPr>
            <a:normAutofit lnSpcReduction="10000"/>
          </a:bodyPr>
          <a:lstStyle/>
          <a:p>
            <a:pPr marL="0" indent="-457200">
              <a:spcBef>
                <a:spcPct val="0"/>
              </a:spcBef>
              <a:buClr>
                <a:srgbClr val="FFC000"/>
              </a:buClr>
              <a:buFont typeface="Wingdings" pitchFamily="2" charset="2"/>
              <a:buChar char="§"/>
              <a:defRPr/>
            </a:pPr>
            <a:r>
              <a:rPr lang="en-CA" sz="2600" dirty="0"/>
              <a:t>Function of the frontal lobe (prefrontal cortex)</a:t>
            </a:r>
          </a:p>
          <a:p>
            <a:pPr marL="0" indent="-457200">
              <a:spcBef>
                <a:spcPct val="0"/>
              </a:spcBef>
              <a:buClr>
                <a:srgbClr val="FFC000"/>
              </a:buClr>
              <a:buFont typeface="Wingdings" pitchFamily="2" charset="2"/>
              <a:buChar char="§"/>
              <a:defRPr/>
            </a:pPr>
            <a:endParaRPr lang="en-CA" sz="2600" dirty="0"/>
          </a:p>
          <a:p>
            <a:pPr marL="0" indent="-457200">
              <a:spcBef>
                <a:spcPct val="0"/>
              </a:spcBef>
              <a:buClr>
                <a:srgbClr val="FFC000"/>
              </a:buClr>
              <a:buFont typeface="Wingdings" pitchFamily="2" charset="2"/>
              <a:buChar char="§"/>
              <a:defRPr/>
            </a:pPr>
            <a:r>
              <a:rPr lang="en-CA" sz="2600" dirty="0"/>
              <a:t>Neural circuits wire and route how we think and function</a:t>
            </a:r>
          </a:p>
          <a:p>
            <a:pPr marL="0" indent="-457200">
              <a:spcBef>
                <a:spcPct val="0"/>
              </a:spcBef>
              <a:buClr>
                <a:srgbClr val="FFC000"/>
              </a:buClr>
              <a:buFont typeface="Wingdings" pitchFamily="2" charset="2"/>
              <a:buChar char="§"/>
              <a:defRPr/>
            </a:pPr>
            <a:endParaRPr lang="en-CA" sz="2600" dirty="0"/>
          </a:p>
          <a:p>
            <a:pPr marL="0" indent="-457200">
              <a:spcBef>
                <a:spcPct val="0"/>
              </a:spcBef>
              <a:buClr>
                <a:srgbClr val="FFC000"/>
              </a:buClr>
              <a:buFont typeface="Wingdings" pitchFamily="2" charset="2"/>
              <a:buChar char="§"/>
              <a:defRPr/>
            </a:pPr>
            <a:r>
              <a:rPr lang="en-CA" sz="2600" dirty="0"/>
              <a:t>Can operate on a nonconscious as well as  conscious level, but all       </a:t>
            </a:r>
          </a:p>
          <a:p>
            <a:pPr marL="0" indent="0">
              <a:spcBef>
                <a:spcPct val="0"/>
              </a:spcBef>
              <a:buClr>
                <a:srgbClr val="FFC000"/>
              </a:buClr>
              <a:buNone/>
              <a:defRPr/>
            </a:pPr>
            <a:r>
              <a:rPr lang="en-CA" sz="2600" dirty="0"/>
              <a:t>      executive capacities can be consciously engaged</a:t>
            </a:r>
          </a:p>
          <a:p>
            <a:pPr marL="0" indent="-457200">
              <a:spcBef>
                <a:spcPct val="0"/>
              </a:spcBef>
              <a:buClr>
                <a:srgbClr val="FFC000"/>
              </a:buClr>
              <a:buFont typeface="Wingdings" pitchFamily="2" charset="2"/>
              <a:buChar char="§"/>
              <a:defRPr/>
            </a:pPr>
            <a:endParaRPr lang="en-CA" sz="2600" dirty="0"/>
          </a:p>
          <a:p>
            <a:pPr marL="0" indent="-457200">
              <a:spcBef>
                <a:spcPct val="0"/>
              </a:spcBef>
              <a:buClr>
                <a:srgbClr val="FFC000"/>
              </a:buClr>
              <a:buFont typeface="Wingdings" pitchFamily="2" charset="2"/>
              <a:buChar char="§"/>
              <a:defRPr/>
            </a:pPr>
            <a:r>
              <a:rPr lang="en-CA" sz="2600" dirty="0"/>
              <a:t>High degree of variability </a:t>
            </a:r>
            <a:r>
              <a:rPr lang="en-US" altLang="en-US" sz="2400" dirty="0"/>
              <a:t>depending on the specific domain of functioning </a:t>
            </a:r>
          </a:p>
          <a:p>
            <a:pPr marL="0" indent="0">
              <a:spcBef>
                <a:spcPct val="0"/>
              </a:spcBef>
              <a:buClr>
                <a:srgbClr val="FFC000"/>
              </a:buClr>
              <a:buNone/>
              <a:defRPr/>
            </a:pPr>
            <a:r>
              <a:rPr lang="en-US" altLang="en-US" sz="2400" dirty="0"/>
              <a:t>       that is being directed: sensation, perception, emotion, cognition, or action</a:t>
            </a:r>
          </a:p>
          <a:p>
            <a:pPr marL="0" indent="-457200">
              <a:spcBef>
                <a:spcPct val="0"/>
              </a:spcBef>
              <a:buClr>
                <a:srgbClr val="FFC000"/>
              </a:buClr>
              <a:buFont typeface="Wingdings" pitchFamily="2" charset="2"/>
              <a:buChar char="§"/>
              <a:defRPr/>
            </a:pPr>
            <a:endParaRPr lang="en-CA" sz="2600" dirty="0"/>
          </a:p>
          <a:p>
            <a:pPr marL="0" indent="-457200">
              <a:spcBef>
                <a:spcPct val="0"/>
              </a:spcBef>
              <a:buClr>
                <a:srgbClr val="FFC000"/>
              </a:buClr>
              <a:buFont typeface="Wingdings" pitchFamily="2" charset="2"/>
              <a:buChar char="§"/>
              <a:defRPr/>
            </a:pPr>
            <a:endParaRPr lang="en-CA" sz="2600" dirty="0"/>
          </a:p>
          <a:p>
            <a:pPr marL="0" indent="-457200">
              <a:spcBef>
                <a:spcPct val="0"/>
              </a:spcBef>
              <a:buClr>
                <a:srgbClr val="FFC000"/>
              </a:buClr>
              <a:buFont typeface="Wingdings" pitchFamily="2" charset="2"/>
              <a:buChar char="§"/>
              <a:defRPr/>
            </a:pPr>
            <a:endParaRPr lang="en-CA" sz="2600" dirty="0"/>
          </a:p>
          <a:p>
            <a:pPr marL="0" indent="0" algn="ctr">
              <a:spcBef>
                <a:spcPct val="0"/>
              </a:spcBef>
              <a:buClr>
                <a:srgbClr val="FFC000"/>
              </a:buClr>
              <a:buNone/>
              <a:defRPr/>
            </a:pPr>
            <a:r>
              <a:rPr lang="en-CA" sz="2600" dirty="0">
                <a:solidFill>
                  <a:srgbClr val="C00000"/>
                </a:solidFill>
              </a:rPr>
              <a:t>Air Traffic Controller 	Co-conductors of Orchestra	Brain Boss</a:t>
            </a:r>
          </a:p>
        </p:txBody>
      </p:sp>
    </p:spTree>
    <p:extLst>
      <p:ext uri="{BB962C8B-B14F-4D97-AF65-F5344CB8AC3E}">
        <p14:creationId xmlns:p14="http://schemas.microsoft.com/office/powerpoint/2010/main" val="679573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lliam-Shakespea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0384" y="2510224"/>
            <a:ext cx="6899798" cy="4139879"/>
          </a:xfrm>
          <a:prstGeom prst="rect">
            <a:avLst/>
          </a:prstGeom>
        </p:spPr>
      </p:pic>
      <p:sp>
        <p:nvSpPr>
          <p:cNvPr id="5" name="Oval Callout 4"/>
          <p:cNvSpPr/>
          <p:nvPr/>
        </p:nvSpPr>
        <p:spPr>
          <a:xfrm flipH="1">
            <a:off x="2113364" y="246868"/>
            <a:ext cx="3905099" cy="2351314"/>
          </a:xfrm>
          <a:prstGeom prst="wedgeEllipseCallout">
            <a:avLst>
              <a:gd name="adj1" fmla="val -17022"/>
              <a:gd name="adj2" fmla="val 72448"/>
            </a:avLst>
          </a:prstGeom>
          <a:ln/>
        </p:spPr>
        <p:style>
          <a:lnRef idx="1">
            <a:schemeClr val="accent1"/>
          </a:lnRef>
          <a:fillRef idx="3">
            <a:schemeClr val="accent1"/>
          </a:fillRef>
          <a:effectRef idx="2">
            <a:schemeClr val="accent1"/>
          </a:effectRef>
          <a:fontRef idx="minor">
            <a:schemeClr val="lt1"/>
          </a:fontRef>
        </p:style>
        <p:txBody>
          <a:bodyPr/>
          <a:lstStyle/>
          <a:p>
            <a:r>
              <a:rPr lang="en-US" sz="1600" dirty="0">
                <a:solidFill>
                  <a:schemeClr val="tx1"/>
                </a:solidFill>
                <a:cs typeface="Apple Chancery"/>
              </a:rPr>
              <a:t>there were no age between ten and three-and-twenty, or that youth would sleep out the rest; for there is nothing in the between but getting wenches with child, wronging the ancientry, stealing, fighting</a:t>
            </a:r>
          </a:p>
        </p:txBody>
      </p:sp>
      <p:sp>
        <p:nvSpPr>
          <p:cNvPr id="6" name="TextBox 5"/>
          <p:cNvSpPr txBox="1"/>
          <p:nvPr/>
        </p:nvSpPr>
        <p:spPr>
          <a:xfrm>
            <a:off x="6455291" y="1907302"/>
            <a:ext cx="3994995" cy="461665"/>
          </a:xfrm>
          <a:prstGeom prst="rect">
            <a:avLst/>
          </a:prstGeom>
          <a:noFill/>
        </p:spPr>
        <p:txBody>
          <a:bodyPr wrap="square" rtlCol="0">
            <a:spAutoFit/>
          </a:bodyPr>
          <a:lstStyle/>
          <a:p>
            <a:r>
              <a:rPr lang="en-GB" sz="2400" dirty="0">
                <a:latin typeface="Monotype Corsiva" pitchFamily="66" charset="0"/>
              </a:rPr>
              <a:t>William Shakespeare 1564-1616</a:t>
            </a:r>
          </a:p>
        </p:txBody>
      </p:sp>
    </p:spTree>
    <p:extLst>
      <p:ext uri="{BB962C8B-B14F-4D97-AF65-F5344CB8AC3E}">
        <p14:creationId xmlns:p14="http://schemas.microsoft.com/office/powerpoint/2010/main" val="386575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p:cNvSpPr>
            <a:spLocks noGrp="1" noChangeArrowheads="1"/>
          </p:cNvSpPr>
          <p:nvPr>
            <p:ph type="title"/>
          </p:nvPr>
        </p:nvSpPr>
        <p:spPr>
          <a:xfrm>
            <a:off x="452634" y="273052"/>
            <a:ext cx="9713843" cy="904960"/>
          </a:xfrm>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ltLang="en-US" sz="4000" dirty="0">
                <a:solidFill>
                  <a:srgbClr val="FF0000"/>
                </a:solidFill>
                <a:latin typeface="+mn-lt"/>
              </a:rPr>
              <a:t>How Do EFs Develop?</a:t>
            </a:r>
          </a:p>
        </p:txBody>
      </p:sp>
      <p:sp>
        <p:nvSpPr>
          <p:cNvPr id="23555" name="Rectangle 2"/>
          <p:cNvSpPr>
            <a:spLocks noGrp="1" noChangeArrowheads="1"/>
          </p:cNvSpPr>
          <p:nvPr>
            <p:ph idx="1"/>
          </p:nvPr>
        </p:nvSpPr>
        <p:spPr>
          <a:xfrm>
            <a:off x="675861" y="1441622"/>
            <a:ext cx="10972799" cy="4827417"/>
          </a:xfrm>
        </p:spPr>
        <p:txBody>
          <a:bodyPr>
            <a:normAutofit fontScale="92500" lnSpcReduction="10000"/>
          </a:bodyPr>
          <a:lstStyle/>
          <a:p>
            <a:pPr marL="230187" indent="-457200">
              <a:spcBef>
                <a:spcPts val="0"/>
              </a:spcBef>
              <a:buClr>
                <a:schemeClr val="tx1"/>
              </a:buClr>
              <a:buSzPct val="8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CA" sz="2600" dirty="0"/>
              <a:t>Developing from the first years of life well into adulthood</a:t>
            </a:r>
          </a:p>
          <a:p>
            <a:pPr marL="230187" indent="-457200">
              <a:spcBef>
                <a:spcPts val="0"/>
              </a:spcBef>
              <a:buClr>
                <a:schemeClr val="tx1"/>
              </a:buClr>
              <a:buSzPct val="80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CA" sz="2600" dirty="0"/>
          </a:p>
          <a:p>
            <a:pPr marL="230187" indent="-457200">
              <a:spcBef>
                <a:spcPts val="0"/>
              </a:spcBef>
              <a:buClr>
                <a:schemeClr val="tx1"/>
              </a:buClr>
              <a:buSzPct val="8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CA" sz="2600" dirty="0"/>
              <a:t>Strongly influenced by experience, teaching, environmental expectations</a:t>
            </a:r>
          </a:p>
          <a:p>
            <a:pPr marL="230187" indent="-457200">
              <a:spcBef>
                <a:spcPts val="0"/>
              </a:spcBef>
              <a:buClr>
                <a:schemeClr val="tx1"/>
              </a:buClr>
              <a:buSzPct val="80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CA" sz="2600" dirty="0"/>
          </a:p>
          <a:p>
            <a:pPr marL="230187" indent="-457200">
              <a:spcBef>
                <a:spcPts val="0"/>
              </a:spcBef>
              <a:buClr>
                <a:schemeClr val="tx1"/>
              </a:buClr>
              <a:buSzPct val="8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CA" sz="2600" dirty="0"/>
              <a:t>Large developmental shifts are noticeable</a:t>
            </a:r>
          </a:p>
          <a:p>
            <a:pPr marL="230187" indent="-457200">
              <a:spcBef>
                <a:spcPts val="0"/>
              </a:spcBef>
              <a:buClr>
                <a:schemeClr val="tx1"/>
              </a:buClr>
              <a:buSzPct val="80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CA" sz="2600" dirty="0"/>
          </a:p>
          <a:p>
            <a:pPr marL="230187" indent="-457200">
              <a:spcBef>
                <a:spcPts val="0"/>
              </a:spcBef>
              <a:buClr>
                <a:schemeClr val="tx1"/>
              </a:buClr>
              <a:buSzPct val="8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CA" sz="2600" dirty="0"/>
              <a:t>Natural maturational delays and lags are observed</a:t>
            </a:r>
          </a:p>
          <a:p>
            <a:pPr marL="230187" indent="-457200">
              <a:spcBef>
                <a:spcPts val="0"/>
              </a:spcBef>
              <a:buClr>
                <a:schemeClr val="tx1"/>
              </a:buClr>
              <a:buSzPct val="80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CA" sz="2600" dirty="0"/>
          </a:p>
          <a:p>
            <a:pPr marL="230187" indent="-457200">
              <a:spcBef>
                <a:spcPts val="0"/>
              </a:spcBef>
              <a:buClr>
                <a:schemeClr val="tx1"/>
              </a:buClr>
              <a:buSzPct val="8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CA" sz="2600" dirty="0"/>
              <a:t>Cultural change points (e.g., educational transitions) serve to highlight EF deficits</a:t>
            </a:r>
          </a:p>
          <a:p>
            <a:pPr marL="230187" indent="-457200">
              <a:spcBef>
                <a:spcPts val="0"/>
              </a:spcBef>
              <a:buClr>
                <a:schemeClr val="tx1"/>
              </a:buClr>
              <a:buSzPct val="80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CA" sz="2600" dirty="0"/>
          </a:p>
          <a:p>
            <a:pPr marL="230187" indent="-457200">
              <a:spcBef>
                <a:spcPts val="0"/>
              </a:spcBef>
              <a:buClr>
                <a:schemeClr val="tx1"/>
              </a:buClr>
              <a:buSzPct val="8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CA" sz="2600" dirty="0"/>
              <a:t>Not an implicit process – learned through explicit experiences and practice</a:t>
            </a:r>
          </a:p>
          <a:p>
            <a:pPr marL="230187" indent="-457200">
              <a:lnSpc>
                <a:spcPct val="110000"/>
              </a:lnSpc>
              <a:spcBef>
                <a:spcPts val="0"/>
              </a:spcBef>
              <a:buClr>
                <a:schemeClr val="tx1"/>
              </a:buClr>
              <a:buSzPct val="80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CA" sz="2600" dirty="0"/>
          </a:p>
          <a:p>
            <a:pPr marL="0" indent="0">
              <a:buClr>
                <a:srgbClr val="FFC000"/>
              </a:buClr>
              <a:buSzPct val="75000"/>
              <a:buNone/>
              <a:tabLst>
                <a:tab pos="1436688" algn="l"/>
              </a:tabLst>
            </a:pPr>
            <a:r>
              <a:rPr lang="en-CA" sz="2600" dirty="0"/>
              <a:t> </a:t>
            </a:r>
            <a:r>
              <a:rPr lang="en-US" altLang="en-US" sz="2600" dirty="0"/>
              <a:t>Good executive control in one domain does not guarantee good executive control in the other domains. Poor control in one domain does not guarantee poor control in the other domains. </a:t>
            </a:r>
          </a:p>
          <a:p>
            <a:pPr>
              <a:tabLst>
                <a:tab pos="1436688" algn="l"/>
              </a:tabLst>
            </a:pPr>
            <a:endParaRPr lang="en-CA" altLang="en-US" dirty="0"/>
          </a:p>
          <a:p>
            <a:pPr marL="0" indent="0">
              <a:spcBef>
                <a:spcPts val="0"/>
              </a:spcBef>
              <a:buClr>
                <a:srgbClr val="FFC000"/>
              </a:buClr>
              <a:buSzPct val="65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CA" dirty="0"/>
          </a:p>
        </p:txBody>
      </p:sp>
    </p:spTree>
    <p:extLst>
      <p:ext uri="{BB962C8B-B14F-4D97-AF65-F5344CB8AC3E}">
        <p14:creationId xmlns:p14="http://schemas.microsoft.com/office/powerpoint/2010/main" val="41677547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526774" y="365126"/>
            <a:ext cx="10827026" cy="817632"/>
          </a:xfrm>
        </p:spPr>
        <p:txBody>
          <a:bodyPr>
            <a:normAutofit/>
          </a:bodyPr>
          <a:lstStyle/>
          <a:p>
            <a:r>
              <a:rPr lang="en-CA" altLang="en-US" sz="4000" dirty="0">
                <a:solidFill>
                  <a:srgbClr val="FF0000"/>
                </a:solidFill>
                <a:latin typeface="+mn-lt"/>
              </a:rPr>
              <a:t>Rey’s Complex Figure Drawing</a:t>
            </a:r>
          </a:p>
        </p:txBody>
      </p:sp>
      <p:pic>
        <p:nvPicPr>
          <p:cNvPr id="88067" name="Picture 4" descr="Rey Figur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314701" y="1712913"/>
            <a:ext cx="5561013" cy="4303712"/>
          </a:xfrm>
          <a:noFill/>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13889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61122" y="86830"/>
            <a:ext cx="10515600" cy="1325563"/>
          </a:xfrm>
        </p:spPr>
        <p:txBody>
          <a:bodyPr>
            <a:normAutofit/>
          </a:bodyPr>
          <a:lstStyle/>
          <a:p>
            <a:pPr eaLnBrk="1" hangingPunct="1"/>
            <a:r>
              <a:rPr lang="en-US" altLang="en-US" sz="4000" dirty="0">
                <a:solidFill>
                  <a:srgbClr val="C00000"/>
                </a:solidFill>
                <a:latin typeface="+mn-lt"/>
              </a:rPr>
              <a:t>What Are the EF Clusters?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08912874"/>
              </p:ext>
            </p:extLst>
          </p:nvPr>
        </p:nvGraphicFramePr>
        <p:xfrm>
          <a:off x="1361661" y="1738089"/>
          <a:ext cx="9203635" cy="3542364"/>
        </p:xfrm>
        <a:graphic>
          <a:graphicData uri="http://schemas.openxmlformats.org/drawingml/2006/table">
            <a:tbl>
              <a:tblPr firstRow="1" bandRow="1">
                <a:tableStyleId>{8799B23B-EC83-4686-B30A-512413B5E67A}</a:tableStyleId>
              </a:tblPr>
              <a:tblGrid>
                <a:gridCol w="1790999">
                  <a:extLst>
                    <a:ext uri="{9D8B030D-6E8A-4147-A177-3AD203B41FA5}">
                      <a16:colId xmlns:a16="http://schemas.microsoft.com/office/drawing/2014/main" val="20000"/>
                    </a:ext>
                  </a:extLst>
                </a:gridCol>
                <a:gridCol w="7412636">
                  <a:extLst>
                    <a:ext uri="{9D8B030D-6E8A-4147-A177-3AD203B41FA5}">
                      <a16:colId xmlns:a16="http://schemas.microsoft.com/office/drawing/2014/main" val="20001"/>
                    </a:ext>
                  </a:extLst>
                </a:gridCol>
              </a:tblGrid>
              <a:tr h="526620">
                <a:tc>
                  <a:txBody>
                    <a:bodyPr/>
                    <a:lstStyle/>
                    <a:p>
                      <a:r>
                        <a:rPr lang="en-US" sz="2400" b="1" dirty="0"/>
                        <a:t>Activation</a:t>
                      </a:r>
                    </a:p>
                  </a:txBody>
                  <a:tcPr marT="45712" marB="45712" anchor="ctr">
                    <a:solidFill>
                      <a:schemeClr val="accent3">
                        <a:lumMod val="20000"/>
                        <a:lumOff val="80000"/>
                      </a:schemeClr>
                    </a:solidFill>
                  </a:tcPr>
                </a:tc>
                <a:tc>
                  <a:txBody>
                    <a:bodyPr/>
                    <a:lstStyle/>
                    <a:p>
                      <a:r>
                        <a:rPr lang="en-US" sz="2400" b="0" dirty="0"/>
                        <a:t>Organizing,</a:t>
                      </a:r>
                      <a:r>
                        <a:rPr lang="en-US" sz="2400" b="0" baseline="0" dirty="0"/>
                        <a:t> prioritizing &amp; activating to work</a:t>
                      </a:r>
                      <a:endParaRPr lang="en-US" sz="2400" b="0" dirty="0"/>
                    </a:p>
                  </a:txBody>
                  <a:tcPr marT="45712" marB="45712" anchor="ctr">
                    <a:solidFill>
                      <a:schemeClr val="accent5">
                        <a:lumMod val="20000"/>
                        <a:lumOff val="80000"/>
                      </a:schemeClr>
                    </a:solidFill>
                  </a:tcPr>
                </a:tc>
                <a:extLst>
                  <a:ext uri="{0D108BD9-81ED-4DB2-BD59-A6C34878D82A}">
                    <a16:rowId xmlns:a16="http://schemas.microsoft.com/office/drawing/2014/main" val="10000"/>
                  </a:ext>
                </a:extLst>
              </a:tr>
              <a:tr h="618698">
                <a:tc>
                  <a:txBody>
                    <a:bodyPr/>
                    <a:lstStyle/>
                    <a:p>
                      <a:r>
                        <a:rPr lang="en-US" sz="2400" b="1" dirty="0"/>
                        <a:t>Focus</a:t>
                      </a:r>
                    </a:p>
                  </a:txBody>
                  <a:tcPr marT="45712" marB="45712" anchor="ctr">
                    <a:solidFill>
                      <a:schemeClr val="accent3">
                        <a:lumMod val="20000"/>
                        <a:lumOff val="80000"/>
                      </a:schemeClr>
                    </a:solidFill>
                  </a:tcPr>
                </a:tc>
                <a:tc>
                  <a:txBody>
                    <a:bodyPr/>
                    <a:lstStyle/>
                    <a:p>
                      <a:r>
                        <a:rPr lang="en-US" sz="2400" dirty="0"/>
                        <a:t>Focusing,</a:t>
                      </a:r>
                      <a:r>
                        <a:rPr lang="en-US" sz="2400" baseline="0" dirty="0"/>
                        <a:t> sustaining, &amp; shifting attention to tasks</a:t>
                      </a:r>
                      <a:endParaRPr lang="en-US" sz="2400" dirty="0"/>
                    </a:p>
                  </a:txBody>
                  <a:tcPr marT="45712" marB="45712" anchor="ctr">
                    <a:solidFill>
                      <a:schemeClr val="accent5">
                        <a:lumMod val="20000"/>
                        <a:lumOff val="80000"/>
                      </a:schemeClr>
                    </a:solidFill>
                  </a:tcPr>
                </a:tc>
                <a:extLst>
                  <a:ext uri="{0D108BD9-81ED-4DB2-BD59-A6C34878D82A}">
                    <a16:rowId xmlns:a16="http://schemas.microsoft.com/office/drawing/2014/main" val="10001"/>
                  </a:ext>
                </a:extLst>
              </a:tr>
              <a:tr h="603248">
                <a:tc>
                  <a:txBody>
                    <a:bodyPr/>
                    <a:lstStyle/>
                    <a:p>
                      <a:r>
                        <a:rPr lang="en-US" sz="2400" b="1" dirty="0"/>
                        <a:t>Effort</a:t>
                      </a:r>
                    </a:p>
                  </a:txBody>
                  <a:tcPr marT="45712" marB="45712" anchor="ctr">
                    <a:solidFill>
                      <a:schemeClr val="accent3">
                        <a:lumMod val="20000"/>
                        <a:lumOff val="80000"/>
                      </a:schemeClr>
                    </a:solidFill>
                  </a:tcPr>
                </a:tc>
                <a:tc>
                  <a:txBody>
                    <a:bodyPr/>
                    <a:lstStyle/>
                    <a:p>
                      <a:r>
                        <a:rPr lang="en-US" sz="2400" dirty="0"/>
                        <a:t>Regulating alertness,</a:t>
                      </a:r>
                      <a:r>
                        <a:rPr lang="en-US" sz="2400" baseline="0" dirty="0"/>
                        <a:t> sustaining effort &amp; processing speed</a:t>
                      </a:r>
                      <a:endParaRPr lang="en-US" sz="2400" dirty="0"/>
                    </a:p>
                  </a:txBody>
                  <a:tcPr marT="45712" marB="45712" anchor="ctr">
                    <a:solidFill>
                      <a:schemeClr val="accent5">
                        <a:lumMod val="20000"/>
                        <a:lumOff val="80000"/>
                      </a:schemeClr>
                    </a:solidFill>
                  </a:tcPr>
                </a:tc>
                <a:extLst>
                  <a:ext uri="{0D108BD9-81ED-4DB2-BD59-A6C34878D82A}">
                    <a16:rowId xmlns:a16="http://schemas.microsoft.com/office/drawing/2014/main" val="10002"/>
                  </a:ext>
                </a:extLst>
              </a:tr>
              <a:tr h="618698">
                <a:tc>
                  <a:txBody>
                    <a:bodyPr/>
                    <a:lstStyle/>
                    <a:p>
                      <a:r>
                        <a:rPr lang="en-US" sz="2400" b="1" dirty="0"/>
                        <a:t>Emotion</a:t>
                      </a:r>
                    </a:p>
                  </a:txBody>
                  <a:tcPr marT="45712" marB="45712" anchor="ctr">
                    <a:solidFill>
                      <a:schemeClr val="accent3">
                        <a:lumMod val="20000"/>
                        <a:lumOff val="80000"/>
                      </a:schemeClr>
                    </a:solidFill>
                  </a:tcPr>
                </a:tc>
                <a:tc>
                  <a:txBody>
                    <a:bodyPr/>
                    <a:lstStyle/>
                    <a:p>
                      <a:r>
                        <a:rPr lang="en-US" sz="2400" dirty="0"/>
                        <a:t>Managing frustration</a:t>
                      </a:r>
                      <a:r>
                        <a:rPr lang="en-US" sz="2400" baseline="0" dirty="0"/>
                        <a:t> &amp; regulating emotions</a:t>
                      </a:r>
                      <a:endParaRPr lang="en-US" sz="2400" dirty="0"/>
                    </a:p>
                  </a:txBody>
                  <a:tcPr marT="45712" marB="45712" anchor="ctr">
                    <a:solidFill>
                      <a:schemeClr val="accent5">
                        <a:lumMod val="20000"/>
                        <a:lumOff val="80000"/>
                      </a:schemeClr>
                    </a:solidFill>
                  </a:tcPr>
                </a:tc>
                <a:extLst>
                  <a:ext uri="{0D108BD9-81ED-4DB2-BD59-A6C34878D82A}">
                    <a16:rowId xmlns:a16="http://schemas.microsoft.com/office/drawing/2014/main" val="10003"/>
                  </a:ext>
                </a:extLst>
              </a:tr>
              <a:tr h="556402">
                <a:tc>
                  <a:txBody>
                    <a:bodyPr/>
                    <a:lstStyle/>
                    <a:p>
                      <a:r>
                        <a:rPr lang="en-US" sz="2400" b="1" dirty="0"/>
                        <a:t>Memory</a:t>
                      </a:r>
                    </a:p>
                  </a:txBody>
                  <a:tcPr marT="45712" marB="45712" anchor="ctr">
                    <a:solidFill>
                      <a:schemeClr val="accent3">
                        <a:lumMod val="20000"/>
                        <a:lumOff val="80000"/>
                      </a:schemeClr>
                    </a:solidFill>
                  </a:tcPr>
                </a:tc>
                <a:tc>
                  <a:txBody>
                    <a:bodyPr/>
                    <a:lstStyle/>
                    <a:p>
                      <a:r>
                        <a:rPr lang="en-US" sz="2400" dirty="0"/>
                        <a:t>Utilizing working memory &amp; accessing recall</a:t>
                      </a:r>
                    </a:p>
                  </a:txBody>
                  <a:tcPr marT="45712" marB="45712" anchor="ctr">
                    <a:solidFill>
                      <a:schemeClr val="accent5">
                        <a:lumMod val="20000"/>
                        <a:lumOff val="80000"/>
                      </a:schemeClr>
                    </a:solidFill>
                  </a:tcPr>
                </a:tc>
                <a:extLst>
                  <a:ext uri="{0D108BD9-81ED-4DB2-BD59-A6C34878D82A}">
                    <a16:rowId xmlns:a16="http://schemas.microsoft.com/office/drawing/2014/main" val="10004"/>
                  </a:ext>
                </a:extLst>
              </a:tr>
              <a:tr h="618698">
                <a:tc>
                  <a:txBody>
                    <a:bodyPr/>
                    <a:lstStyle/>
                    <a:p>
                      <a:r>
                        <a:rPr lang="en-US" sz="2400" b="1" dirty="0"/>
                        <a:t>Action</a:t>
                      </a:r>
                    </a:p>
                  </a:txBody>
                  <a:tcPr marT="45712" marB="45712" anchor="ctr">
                    <a:solidFill>
                      <a:schemeClr val="accent3">
                        <a:lumMod val="20000"/>
                        <a:lumOff val="80000"/>
                      </a:schemeClr>
                    </a:solidFill>
                  </a:tcPr>
                </a:tc>
                <a:tc>
                  <a:txBody>
                    <a:bodyPr/>
                    <a:lstStyle/>
                    <a:p>
                      <a:r>
                        <a:rPr lang="en-US" sz="2400" dirty="0"/>
                        <a:t>Monitoring &amp; self-regulating</a:t>
                      </a:r>
                      <a:r>
                        <a:rPr lang="en-US" sz="2400" baseline="0" dirty="0"/>
                        <a:t> action</a:t>
                      </a:r>
                      <a:endParaRPr lang="en-US" sz="2400" dirty="0"/>
                    </a:p>
                  </a:txBody>
                  <a:tcPr marT="45712" marB="45712" anchor="ctr">
                    <a:solidFill>
                      <a:schemeClr val="accent5">
                        <a:lumMod val="20000"/>
                        <a:lumOff val="80000"/>
                      </a:schemeClr>
                    </a:solidFill>
                  </a:tcPr>
                </a:tc>
                <a:extLst>
                  <a:ext uri="{0D108BD9-81ED-4DB2-BD59-A6C34878D82A}">
                    <a16:rowId xmlns:a16="http://schemas.microsoft.com/office/drawing/2014/main" val="10005"/>
                  </a:ext>
                </a:extLst>
              </a:tr>
            </a:tbl>
          </a:graphicData>
        </a:graphic>
      </p:graphicFrame>
      <p:pic>
        <p:nvPicPr>
          <p:cNvPr id="26650" name="Picture 44" descr="http://t2.gstatic.com/images?q=tbn:ANd9GcS8RXmyyQHVpOe8lj1qqJzNcjAV56YLDViyhadihQBL_Jxopu9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7287" y="5193955"/>
            <a:ext cx="207645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14363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49965" y="315429"/>
            <a:ext cx="10515600" cy="1325563"/>
          </a:xfrm>
        </p:spPr>
        <p:txBody>
          <a:bodyPr>
            <a:normAutofit/>
          </a:bodyPr>
          <a:lstStyle/>
          <a:p>
            <a:r>
              <a:rPr lang="en-CA" altLang="en-US" sz="4000" dirty="0">
                <a:solidFill>
                  <a:srgbClr val="FF0000"/>
                </a:solidFill>
                <a:latin typeface="+mn-lt"/>
              </a:rPr>
              <a:t>Planning/Prioritizing</a:t>
            </a:r>
          </a:p>
        </p:txBody>
      </p:sp>
      <p:sp>
        <p:nvSpPr>
          <p:cNvPr id="28675" name="Content Placeholder 2"/>
          <p:cNvSpPr>
            <a:spLocks noGrp="1"/>
          </p:cNvSpPr>
          <p:nvPr>
            <p:ph idx="1"/>
          </p:nvPr>
        </p:nvSpPr>
        <p:spPr>
          <a:xfrm>
            <a:off x="838200" y="1967947"/>
            <a:ext cx="10515600" cy="4209015"/>
          </a:xfrm>
        </p:spPr>
        <p:txBody>
          <a:bodyPr/>
          <a:lstStyle/>
          <a:p>
            <a:r>
              <a:rPr lang="en-CA" altLang="en-US" sz="2600" dirty="0"/>
              <a:t>Ability to create a roadmap to reach a goal or to complete a task</a:t>
            </a:r>
          </a:p>
          <a:p>
            <a:endParaRPr lang="en-CA" altLang="en-US" sz="2600" dirty="0"/>
          </a:p>
          <a:p>
            <a:r>
              <a:rPr lang="en-CA" altLang="en-US" sz="2600" dirty="0"/>
              <a:t>Involves being able to make decisions about what’s important to focus on and what’s not important</a:t>
            </a:r>
          </a:p>
          <a:p>
            <a:endParaRPr lang="en-CA" altLang="en-US" sz="2600" dirty="0"/>
          </a:p>
          <a:p>
            <a:endParaRPr lang="en-CA" altLang="en-US" sz="2600" dirty="0"/>
          </a:p>
          <a:p>
            <a:pPr marL="0" indent="0">
              <a:buNone/>
            </a:pPr>
            <a:r>
              <a:rPr lang="en-CA" altLang="en-US" sz="2600" i="1" dirty="0">
                <a:solidFill>
                  <a:srgbClr val="C00000"/>
                </a:solidFill>
              </a:rPr>
              <a:t>How do I go about doing this task?</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9461" y="3607904"/>
            <a:ext cx="5138530" cy="2802835"/>
          </a:xfrm>
          <a:prstGeom prst="rect">
            <a:avLst/>
          </a:prstGeom>
        </p:spPr>
      </p:pic>
    </p:spTree>
    <p:extLst>
      <p:ext uri="{BB962C8B-B14F-4D97-AF65-F5344CB8AC3E}">
        <p14:creationId xmlns:p14="http://schemas.microsoft.com/office/powerpoint/2010/main" val="29124987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8962" y="609600"/>
            <a:ext cx="8188037" cy="5678478"/>
          </a:xfrm>
          <a:prstGeom prst="rect">
            <a:avLst/>
          </a:prstGeom>
          <a:noFill/>
        </p:spPr>
        <p:txBody>
          <a:bodyPr wrap="square" rtlCol="0">
            <a:spAutoFit/>
          </a:bodyPr>
          <a:lstStyle/>
          <a:p>
            <a:r>
              <a:rPr lang="en-US" sz="3200" b="1" dirty="0">
                <a:solidFill>
                  <a:schemeClr val="accent2"/>
                </a:solidFill>
                <a:latin typeface="Calibri" pitchFamily="34" charset="0"/>
                <a:cs typeface="Calibri" pitchFamily="34" charset="0"/>
              </a:rPr>
              <a:t>In performing an experiment like this one on </a:t>
            </a:r>
            <a:r>
              <a:rPr lang="en-US" sz="3300" dirty="0">
                <a:latin typeface="Calibri" pitchFamily="34" charset="0"/>
                <a:cs typeface="Calibri" pitchFamily="34" charset="0"/>
              </a:rPr>
              <a:t>man </a:t>
            </a:r>
            <a:r>
              <a:rPr lang="en-US" sz="3300" b="1" dirty="0">
                <a:solidFill>
                  <a:schemeClr val="accent2"/>
                </a:solidFill>
                <a:latin typeface="Calibri" pitchFamily="34" charset="0"/>
                <a:cs typeface="Calibri" pitchFamily="34" charset="0"/>
              </a:rPr>
              <a:t>attention</a:t>
            </a:r>
            <a:r>
              <a:rPr lang="en-US" sz="3300" dirty="0">
                <a:solidFill>
                  <a:schemeClr val="tx1">
                    <a:lumMod val="50000"/>
                    <a:lumOff val="50000"/>
                  </a:schemeClr>
                </a:solidFill>
                <a:latin typeface="Calibri" pitchFamily="34" charset="0"/>
                <a:cs typeface="Calibri" pitchFamily="34" charset="0"/>
              </a:rPr>
              <a:t> </a:t>
            </a:r>
            <a:r>
              <a:rPr lang="en-US" sz="3300" dirty="0">
                <a:latin typeface="Calibri" pitchFamily="34" charset="0"/>
                <a:cs typeface="Calibri" pitchFamily="34" charset="0"/>
              </a:rPr>
              <a:t>car</a:t>
            </a:r>
            <a:r>
              <a:rPr lang="en-US" sz="3300" dirty="0">
                <a:solidFill>
                  <a:schemeClr val="tx1">
                    <a:lumMod val="50000"/>
                    <a:lumOff val="50000"/>
                  </a:schemeClr>
                </a:solidFill>
                <a:latin typeface="Calibri" pitchFamily="34" charset="0"/>
                <a:cs typeface="Calibri" pitchFamily="34" charset="0"/>
              </a:rPr>
              <a:t> </a:t>
            </a:r>
            <a:r>
              <a:rPr lang="en-US" sz="3300" b="1" dirty="0">
                <a:solidFill>
                  <a:schemeClr val="accent2"/>
                </a:solidFill>
                <a:latin typeface="Calibri" pitchFamily="34" charset="0"/>
                <a:cs typeface="Calibri" pitchFamily="34" charset="0"/>
              </a:rPr>
              <a:t>it</a:t>
            </a:r>
            <a:r>
              <a:rPr lang="en-US" sz="3300" dirty="0">
                <a:latin typeface="Calibri" pitchFamily="34" charset="0"/>
                <a:cs typeface="Calibri" pitchFamily="34" charset="0"/>
              </a:rPr>
              <a:t> house </a:t>
            </a:r>
            <a:r>
              <a:rPr lang="en-US" sz="3300" b="1" dirty="0">
                <a:solidFill>
                  <a:schemeClr val="accent2"/>
                </a:solidFill>
                <a:latin typeface="Calibri" pitchFamily="34" charset="0"/>
                <a:cs typeface="Calibri" pitchFamily="34" charset="0"/>
              </a:rPr>
              <a:t>is</a:t>
            </a:r>
            <a:r>
              <a:rPr lang="en-US" sz="3300" dirty="0">
                <a:latin typeface="Calibri" pitchFamily="34" charset="0"/>
                <a:cs typeface="Calibri" pitchFamily="34" charset="0"/>
              </a:rPr>
              <a:t> boy </a:t>
            </a:r>
            <a:r>
              <a:rPr lang="en-US" sz="3300" b="1" dirty="0">
                <a:solidFill>
                  <a:schemeClr val="accent2"/>
                </a:solidFill>
                <a:latin typeface="Calibri" pitchFamily="34" charset="0"/>
                <a:cs typeface="Calibri" pitchFamily="34" charset="0"/>
              </a:rPr>
              <a:t>critically</a:t>
            </a:r>
            <a:r>
              <a:rPr lang="en-US" sz="3300" dirty="0">
                <a:latin typeface="Calibri" pitchFamily="34" charset="0"/>
                <a:cs typeface="Calibri" pitchFamily="34" charset="0"/>
              </a:rPr>
              <a:t> hat </a:t>
            </a:r>
            <a:r>
              <a:rPr lang="en-US" sz="3300" b="1" dirty="0">
                <a:solidFill>
                  <a:schemeClr val="accent2"/>
                </a:solidFill>
                <a:latin typeface="Calibri" pitchFamily="34" charset="0"/>
                <a:cs typeface="Calibri" pitchFamily="34" charset="0"/>
              </a:rPr>
              <a:t>important</a:t>
            </a:r>
            <a:r>
              <a:rPr lang="en-US" sz="3300" dirty="0">
                <a:latin typeface="Calibri" pitchFamily="34" charset="0"/>
                <a:cs typeface="Calibri" pitchFamily="34" charset="0"/>
              </a:rPr>
              <a:t> shoe </a:t>
            </a:r>
            <a:r>
              <a:rPr lang="en-US" sz="3300" b="1" dirty="0">
                <a:solidFill>
                  <a:schemeClr val="accent2"/>
                </a:solidFill>
                <a:latin typeface="Calibri" pitchFamily="34" charset="0"/>
                <a:cs typeface="Calibri" pitchFamily="34" charset="0"/>
              </a:rPr>
              <a:t>that</a:t>
            </a:r>
            <a:r>
              <a:rPr lang="en-US" sz="3300" dirty="0">
                <a:latin typeface="Calibri" pitchFamily="34" charset="0"/>
                <a:cs typeface="Calibri" pitchFamily="34" charset="0"/>
              </a:rPr>
              <a:t> candy </a:t>
            </a:r>
            <a:r>
              <a:rPr lang="en-US" sz="3300" b="1" dirty="0">
                <a:solidFill>
                  <a:schemeClr val="accent2"/>
                </a:solidFill>
                <a:latin typeface="Calibri" pitchFamily="34" charset="0"/>
                <a:cs typeface="Calibri" pitchFamily="34" charset="0"/>
              </a:rPr>
              <a:t>the</a:t>
            </a:r>
            <a:r>
              <a:rPr lang="en-US" sz="3300" dirty="0">
                <a:latin typeface="Calibri" pitchFamily="34" charset="0"/>
                <a:cs typeface="Calibri" pitchFamily="34" charset="0"/>
              </a:rPr>
              <a:t> man </a:t>
            </a:r>
            <a:r>
              <a:rPr lang="en-US" sz="3300" b="1" dirty="0">
                <a:solidFill>
                  <a:schemeClr val="accent2"/>
                </a:solidFill>
                <a:latin typeface="Calibri" pitchFamily="34" charset="0"/>
                <a:cs typeface="Calibri" pitchFamily="34" charset="0"/>
              </a:rPr>
              <a:t>material</a:t>
            </a:r>
            <a:r>
              <a:rPr lang="en-US" sz="3300" dirty="0">
                <a:latin typeface="Calibri" pitchFamily="34" charset="0"/>
                <a:cs typeface="Calibri" pitchFamily="34" charset="0"/>
              </a:rPr>
              <a:t> car </a:t>
            </a:r>
            <a:r>
              <a:rPr lang="en-US" sz="3300" b="1" dirty="0">
                <a:solidFill>
                  <a:schemeClr val="accent2"/>
                </a:solidFill>
                <a:latin typeface="Calibri" pitchFamily="34" charset="0"/>
                <a:cs typeface="Calibri" pitchFamily="34" charset="0"/>
              </a:rPr>
              <a:t>that</a:t>
            </a:r>
            <a:r>
              <a:rPr lang="en-US" sz="3300" dirty="0">
                <a:latin typeface="Calibri" pitchFamily="34" charset="0"/>
                <a:cs typeface="Calibri" pitchFamily="34" charset="0"/>
              </a:rPr>
              <a:t> house </a:t>
            </a:r>
            <a:r>
              <a:rPr lang="en-US" sz="3300" b="1" dirty="0">
                <a:solidFill>
                  <a:schemeClr val="accent2"/>
                </a:solidFill>
                <a:latin typeface="Calibri" pitchFamily="34" charset="0"/>
                <a:cs typeface="Calibri" pitchFamily="34" charset="0"/>
              </a:rPr>
              <a:t>is</a:t>
            </a:r>
            <a:r>
              <a:rPr lang="en-US" sz="3300" dirty="0">
                <a:latin typeface="Calibri" pitchFamily="34" charset="0"/>
                <a:cs typeface="Calibri" pitchFamily="34" charset="0"/>
              </a:rPr>
              <a:t> boy </a:t>
            </a:r>
            <a:r>
              <a:rPr lang="en-US" sz="3300" b="1" dirty="0">
                <a:solidFill>
                  <a:schemeClr val="accent2"/>
                </a:solidFill>
                <a:latin typeface="Calibri" pitchFamily="34" charset="0"/>
                <a:cs typeface="Calibri" pitchFamily="34" charset="0"/>
              </a:rPr>
              <a:t>being</a:t>
            </a:r>
            <a:r>
              <a:rPr lang="en-US" sz="3300" dirty="0">
                <a:latin typeface="Calibri" pitchFamily="34" charset="0"/>
                <a:cs typeface="Calibri" pitchFamily="34" charset="0"/>
              </a:rPr>
              <a:t> hat </a:t>
            </a:r>
            <a:r>
              <a:rPr lang="en-US" sz="3300" b="1" dirty="0">
                <a:solidFill>
                  <a:schemeClr val="accent2"/>
                </a:solidFill>
                <a:latin typeface="Calibri" pitchFamily="34" charset="0"/>
                <a:cs typeface="Calibri" pitchFamily="34" charset="0"/>
              </a:rPr>
              <a:t>read</a:t>
            </a:r>
            <a:r>
              <a:rPr lang="en-US" sz="3300" dirty="0">
                <a:latin typeface="Calibri" pitchFamily="34" charset="0"/>
                <a:cs typeface="Calibri" pitchFamily="34" charset="0"/>
              </a:rPr>
              <a:t> shoe </a:t>
            </a:r>
            <a:r>
              <a:rPr lang="en-US" sz="3300" b="1" dirty="0">
                <a:solidFill>
                  <a:schemeClr val="accent2"/>
                </a:solidFill>
                <a:latin typeface="Calibri" pitchFamily="34" charset="0"/>
                <a:cs typeface="Calibri" pitchFamily="34" charset="0"/>
              </a:rPr>
              <a:t>by</a:t>
            </a:r>
            <a:r>
              <a:rPr lang="en-US" sz="3300" dirty="0">
                <a:latin typeface="Calibri" pitchFamily="34" charset="0"/>
                <a:cs typeface="Calibri" pitchFamily="34" charset="0"/>
              </a:rPr>
              <a:t> candy </a:t>
            </a:r>
            <a:r>
              <a:rPr lang="en-US" sz="3300" b="1" dirty="0">
                <a:solidFill>
                  <a:schemeClr val="accent2"/>
                </a:solidFill>
                <a:latin typeface="Calibri" pitchFamily="34" charset="0"/>
                <a:cs typeface="Calibri" pitchFamily="34" charset="0"/>
              </a:rPr>
              <a:t>the</a:t>
            </a:r>
            <a:r>
              <a:rPr lang="en-US" sz="3300" dirty="0">
                <a:latin typeface="Calibri" pitchFamily="34" charset="0"/>
                <a:cs typeface="Calibri" pitchFamily="34" charset="0"/>
              </a:rPr>
              <a:t> man </a:t>
            </a:r>
            <a:r>
              <a:rPr lang="en-US" sz="3300" b="1" dirty="0">
                <a:solidFill>
                  <a:schemeClr val="accent2"/>
                </a:solidFill>
                <a:latin typeface="Calibri" pitchFamily="34" charset="0"/>
                <a:cs typeface="Calibri" pitchFamily="34" charset="0"/>
              </a:rPr>
              <a:t>subject</a:t>
            </a:r>
            <a:r>
              <a:rPr lang="en-US" sz="3300" dirty="0">
                <a:latin typeface="Calibri" pitchFamily="34" charset="0"/>
                <a:cs typeface="Calibri" pitchFamily="34" charset="0"/>
              </a:rPr>
              <a:t> car </a:t>
            </a:r>
            <a:r>
              <a:rPr lang="en-US" sz="3300" b="1" dirty="0">
                <a:solidFill>
                  <a:schemeClr val="accent2"/>
                </a:solidFill>
                <a:latin typeface="Calibri" pitchFamily="34" charset="0"/>
                <a:cs typeface="Calibri" pitchFamily="34" charset="0"/>
              </a:rPr>
              <a:t>for</a:t>
            </a:r>
            <a:r>
              <a:rPr lang="en-US" sz="3300" dirty="0">
                <a:latin typeface="Calibri" pitchFamily="34" charset="0"/>
                <a:cs typeface="Calibri" pitchFamily="34" charset="0"/>
              </a:rPr>
              <a:t> house </a:t>
            </a:r>
            <a:r>
              <a:rPr lang="en-US" sz="3300" b="1" dirty="0">
                <a:solidFill>
                  <a:schemeClr val="accent2"/>
                </a:solidFill>
                <a:latin typeface="Calibri" pitchFamily="34" charset="0"/>
                <a:cs typeface="Calibri" pitchFamily="34" charset="0"/>
              </a:rPr>
              <a:t>the</a:t>
            </a:r>
            <a:r>
              <a:rPr lang="en-US" sz="3300" dirty="0">
                <a:latin typeface="Calibri" pitchFamily="34" charset="0"/>
                <a:cs typeface="Calibri" pitchFamily="34" charset="0"/>
              </a:rPr>
              <a:t> boy </a:t>
            </a:r>
            <a:r>
              <a:rPr lang="en-US" sz="3300" b="1" dirty="0">
                <a:solidFill>
                  <a:schemeClr val="accent2"/>
                </a:solidFill>
                <a:latin typeface="Calibri" pitchFamily="34" charset="0"/>
                <a:cs typeface="Calibri" pitchFamily="34" charset="0"/>
              </a:rPr>
              <a:t>relevant</a:t>
            </a:r>
            <a:r>
              <a:rPr lang="en-US" sz="3300" dirty="0">
                <a:latin typeface="Calibri" pitchFamily="34" charset="0"/>
                <a:cs typeface="Calibri" pitchFamily="34" charset="0"/>
              </a:rPr>
              <a:t> hat </a:t>
            </a:r>
            <a:r>
              <a:rPr lang="en-US" sz="3300" b="1" dirty="0">
                <a:solidFill>
                  <a:schemeClr val="accent2"/>
                </a:solidFill>
                <a:latin typeface="Calibri" pitchFamily="34" charset="0"/>
                <a:cs typeface="Calibri" pitchFamily="34" charset="0"/>
              </a:rPr>
              <a:t>task</a:t>
            </a:r>
            <a:r>
              <a:rPr lang="en-US" sz="3300" dirty="0">
                <a:latin typeface="Calibri" pitchFamily="34" charset="0"/>
                <a:cs typeface="Calibri" pitchFamily="34" charset="0"/>
              </a:rPr>
              <a:t> shoe </a:t>
            </a:r>
            <a:r>
              <a:rPr lang="en-US" sz="3300" b="1" dirty="0">
                <a:solidFill>
                  <a:schemeClr val="accent2"/>
                </a:solidFill>
                <a:latin typeface="Calibri" pitchFamily="34" charset="0"/>
                <a:cs typeface="Calibri" pitchFamily="34" charset="0"/>
              </a:rPr>
              <a:t>be</a:t>
            </a:r>
            <a:r>
              <a:rPr lang="en-US" sz="3300" dirty="0">
                <a:latin typeface="Calibri" pitchFamily="34" charset="0"/>
                <a:cs typeface="Calibri" pitchFamily="34" charset="0"/>
              </a:rPr>
              <a:t> candy </a:t>
            </a:r>
            <a:r>
              <a:rPr lang="en-US" sz="3300" b="1" dirty="0">
                <a:solidFill>
                  <a:schemeClr val="accent2"/>
                </a:solidFill>
                <a:latin typeface="Calibri" pitchFamily="34" charset="0"/>
                <a:cs typeface="Calibri" pitchFamily="34" charset="0"/>
              </a:rPr>
              <a:t>cohesive</a:t>
            </a:r>
            <a:r>
              <a:rPr lang="en-US" sz="3300" dirty="0">
                <a:latin typeface="Calibri" pitchFamily="34" charset="0"/>
                <a:cs typeface="Calibri" pitchFamily="34" charset="0"/>
              </a:rPr>
              <a:t> man </a:t>
            </a:r>
            <a:r>
              <a:rPr lang="en-US" sz="3300" b="1" dirty="0">
                <a:solidFill>
                  <a:schemeClr val="accent2"/>
                </a:solidFill>
                <a:latin typeface="Calibri" pitchFamily="34" charset="0"/>
                <a:cs typeface="Calibri" pitchFamily="34" charset="0"/>
              </a:rPr>
              <a:t>and</a:t>
            </a:r>
            <a:r>
              <a:rPr lang="en-US" sz="3300" dirty="0">
                <a:latin typeface="Calibri" pitchFamily="34" charset="0"/>
                <a:cs typeface="Calibri" pitchFamily="34" charset="0"/>
              </a:rPr>
              <a:t> car </a:t>
            </a:r>
            <a:r>
              <a:rPr lang="en-US" sz="3300" b="1" dirty="0">
                <a:solidFill>
                  <a:schemeClr val="accent2"/>
                </a:solidFill>
                <a:latin typeface="Calibri" pitchFamily="34" charset="0"/>
                <a:cs typeface="Calibri" pitchFamily="34" charset="0"/>
              </a:rPr>
              <a:t>grammatically</a:t>
            </a:r>
            <a:r>
              <a:rPr lang="en-US" sz="3300" dirty="0">
                <a:latin typeface="Calibri" pitchFamily="34" charset="0"/>
                <a:cs typeface="Calibri" pitchFamily="34" charset="0"/>
              </a:rPr>
              <a:t> house </a:t>
            </a:r>
            <a:r>
              <a:rPr lang="en-US" sz="3300" b="1" dirty="0">
                <a:solidFill>
                  <a:schemeClr val="accent2"/>
                </a:solidFill>
                <a:latin typeface="Calibri" pitchFamily="34" charset="0"/>
                <a:cs typeface="Calibri" pitchFamily="34" charset="0"/>
              </a:rPr>
              <a:t>correct</a:t>
            </a:r>
            <a:r>
              <a:rPr lang="en-US" sz="3300" dirty="0">
                <a:latin typeface="Calibri" pitchFamily="34" charset="0"/>
                <a:cs typeface="Calibri" pitchFamily="34" charset="0"/>
              </a:rPr>
              <a:t> boy </a:t>
            </a:r>
            <a:r>
              <a:rPr lang="en-US" sz="3300" b="1" dirty="0">
                <a:solidFill>
                  <a:schemeClr val="accent2"/>
                </a:solidFill>
                <a:latin typeface="Calibri" pitchFamily="34" charset="0"/>
                <a:cs typeface="Calibri" pitchFamily="34" charset="0"/>
              </a:rPr>
              <a:t>but</a:t>
            </a:r>
            <a:r>
              <a:rPr lang="en-US" sz="3300" dirty="0">
                <a:latin typeface="Calibri" pitchFamily="34" charset="0"/>
                <a:cs typeface="Calibri" pitchFamily="34" charset="0"/>
              </a:rPr>
              <a:t> hat </a:t>
            </a:r>
            <a:r>
              <a:rPr lang="en-US" sz="3300" b="1" dirty="0">
                <a:solidFill>
                  <a:schemeClr val="accent2"/>
                </a:solidFill>
                <a:latin typeface="Calibri" pitchFamily="34" charset="0"/>
                <a:cs typeface="Calibri" pitchFamily="34" charset="0"/>
              </a:rPr>
              <a:t>without</a:t>
            </a:r>
            <a:r>
              <a:rPr lang="en-US" sz="3300" dirty="0">
                <a:solidFill>
                  <a:schemeClr val="accent2"/>
                </a:solidFill>
                <a:latin typeface="Calibri" pitchFamily="34" charset="0"/>
                <a:cs typeface="Calibri" pitchFamily="34" charset="0"/>
              </a:rPr>
              <a:t> </a:t>
            </a:r>
            <a:r>
              <a:rPr lang="en-US" sz="3300" dirty="0">
                <a:latin typeface="Calibri" pitchFamily="34" charset="0"/>
                <a:cs typeface="Calibri" pitchFamily="34" charset="0"/>
              </a:rPr>
              <a:t>shoe </a:t>
            </a:r>
            <a:r>
              <a:rPr lang="en-US" sz="3300" b="1" dirty="0">
                <a:solidFill>
                  <a:schemeClr val="accent2"/>
                </a:solidFill>
                <a:latin typeface="Calibri" pitchFamily="34" charset="0"/>
                <a:cs typeface="Calibri" pitchFamily="34" charset="0"/>
              </a:rPr>
              <a:t>either</a:t>
            </a:r>
            <a:r>
              <a:rPr lang="en-US" sz="3300" dirty="0">
                <a:latin typeface="Calibri" pitchFamily="34" charset="0"/>
                <a:cs typeface="Calibri" pitchFamily="34" charset="0"/>
              </a:rPr>
              <a:t> candy </a:t>
            </a:r>
            <a:r>
              <a:rPr lang="en-US" sz="3300" b="1" dirty="0">
                <a:solidFill>
                  <a:schemeClr val="accent2"/>
                </a:solidFill>
                <a:latin typeface="Calibri" pitchFamily="34" charset="0"/>
                <a:cs typeface="Calibri" pitchFamily="34" charset="0"/>
              </a:rPr>
              <a:t>being</a:t>
            </a:r>
            <a:r>
              <a:rPr lang="en-US" sz="3300" dirty="0">
                <a:latin typeface="Calibri" pitchFamily="34" charset="0"/>
                <a:cs typeface="Calibri" pitchFamily="34" charset="0"/>
              </a:rPr>
              <a:t> man </a:t>
            </a:r>
            <a:r>
              <a:rPr lang="en-US" sz="3300" b="1" dirty="0">
                <a:solidFill>
                  <a:schemeClr val="accent2"/>
                </a:solidFill>
                <a:latin typeface="Calibri" pitchFamily="34" charset="0"/>
                <a:cs typeface="Calibri" pitchFamily="34" charset="0"/>
              </a:rPr>
              <a:t>so</a:t>
            </a:r>
            <a:r>
              <a:rPr lang="en-US" sz="3300" dirty="0">
                <a:latin typeface="Calibri" pitchFamily="34" charset="0"/>
                <a:cs typeface="Calibri" pitchFamily="34" charset="0"/>
              </a:rPr>
              <a:t> car </a:t>
            </a:r>
            <a:r>
              <a:rPr lang="en-US" sz="3300" b="1" dirty="0">
                <a:solidFill>
                  <a:schemeClr val="accent2"/>
                </a:solidFill>
                <a:latin typeface="Calibri" pitchFamily="34" charset="0"/>
                <a:cs typeface="Calibri" pitchFamily="34" charset="0"/>
              </a:rPr>
              <a:t>easy</a:t>
            </a:r>
            <a:r>
              <a:rPr lang="en-US" sz="3300" dirty="0">
                <a:latin typeface="Calibri" pitchFamily="34" charset="0"/>
                <a:cs typeface="Calibri" pitchFamily="34" charset="0"/>
              </a:rPr>
              <a:t> house </a:t>
            </a:r>
            <a:r>
              <a:rPr lang="en-US" sz="3300" b="1" dirty="0">
                <a:solidFill>
                  <a:schemeClr val="accent2"/>
                </a:solidFill>
                <a:latin typeface="Calibri" pitchFamily="34" charset="0"/>
                <a:cs typeface="Calibri" pitchFamily="34" charset="0"/>
              </a:rPr>
              <a:t>that</a:t>
            </a:r>
            <a:r>
              <a:rPr lang="en-US" sz="3300" dirty="0">
                <a:latin typeface="Calibri" pitchFamily="34" charset="0"/>
                <a:cs typeface="Calibri" pitchFamily="34" charset="0"/>
              </a:rPr>
              <a:t> boy </a:t>
            </a:r>
            <a:r>
              <a:rPr lang="en-US" sz="3300" b="1" dirty="0">
                <a:solidFill>
                  <a:schemeClr val="accent2"/>
                </a:solidFill>
                <a:latin typeface="Calibri" pitchFamily="34" charset="0"/>
                <a:cs typeface="Calibri" pitchFamily="34" charset="0"/>
              </a:rPr>
              <a:t>full</a:t>
            </a:r>
            <a:r>
              <a:rPr lang="en-US" sz="3300" dirty="0">
                <a:latin typeface="Calibri" pitchFamily="34" charset="0"/>
                <a:cs typeface="Calibri" pitchFamily="34" charset="0"/>
              </a:rPr>
              <a:t> hat </a:t>
            </a:r>
            <a:r>
              <a:rPr lang="en-US" sz="3300" b="1" dirty="0">
                <a:solidFill>
                  <a:schemeClr val="accent2"/>
                </a:solidFill>
                <a:latin typeface="Calibri" pitchFamily="34" charset="0"/>
                <a:cs typeface="Calibri" pitchFamily="34" charset="0"/>
              </a:rPr>
              <a:t>attention</a:t>
            </a:r>
            <a:r>
              <a:rPr lang="en-US" sz="3300" b="1" dirty="0">
                <a:latin typeface="Calibri" pitchFamily="34" charset="0"/>
                <a:cs typeface="Calibri" pitchFamily="34" charset="0"/>
              </a:rPr>
              <a:t> </a:t>
            </a:r>
            <a:r>
              <a:rPr lang="en-US" sz="3300" dirty="0">
                <a:latin typeface="Calibri" pitchFamily="34" charset="0"/>
                <a:cs typeface="Calibri" pitchFamily="34" charset="0"/>
              </a:rPr>
              <a:t>shoe </a:t>
            </a:r>
            <a:r>
              <a:rPr lang="en-US" sz="3300" b="1" dirty="0">
                <a:solidFill>
                  <a:schemeClr val="accent2"/>
                </a:solidFill>
                <a:latin typeface="Calibri" pitchFamily="34" charset="0"/>
                <a:cs typeface="Calibri" pitchFamily="34" charset="0"/>
              </a:rPr>
              <a:t>is</a:t>
            </a:r>
            <a:r>
              <a:rPr lang="en-US" sz="3300" dirty="0">
                <a:latin typeface="Calibri" pitchFamily="34" charset="0"/>
                <a:cs typeface="Calibri" pitchFamily="34" charset="0"/>
              </a:rPr>
              <a:t> candy </a:t>
            </a:r>
            <a:r>
              <a:rPr lang="en-US" sz="3300" b="1" dirty="0">
                <a:solidFill>
                  <a:schemeClr val="accent2"/>
                </a:solidFill>
                <a:latin typeface="Calibri" pitchFamily="34" charset="0"/>
                <a:cs typeface="Calibri" pitchFamily="34" charset="0"/>
              </a:rPr>
              <a:t>not</a:t>
            </a:r>
            <a:r>
              <a:rPr lang="en-US" sz="3300" dirty="0">
                <a:latin typeface="Calibri" pitchFamily="34" charset="0"/>
                <a:cs typeface="Calibri" pitchFamily="34" charset="0"/>
              </a:rPr>
              <a:t> man </a:t>
            </a:r>
            <a:r>
              <a:rPr lang="en-US" sz="3300" b="1" dirty="0">
                <a:solidFill>
                  <a:schemeClr val="accent2"/>
                </a:solidFill>
                <a:latin typeface="Calibri" pitchFamily="34" charset="0"/>
                <a:cs typeface="Calibri" pitchFamily="34" charset="0"/>
              </a:rPr>
              <a:t>required</a:t>
            </a:r>
            <a:r>
              <a:rPr lang="en-US" sz="3300" dirty="0">
                <a:latin typeface="Calibri" pitchFamily="34" charset="0"/>
                <a:cs typeface="Calibri" pitchFamily="34" charset="0"/>
              </a:rPr>
              <a:t> car </a:t>
            </a:r>
            <a:r>
              <a:rPr lang="en-US" sz="3300" b="1" dirty="0">
                <a:solidFill>
                  <a:schemeClr val="accent2"/>
                </a:solidFill>
                <a:latin typeface="Calibri" pitchFamily="34" charset="0"/>
                <a:cs typeface="Calibri" pitchFamily="34" charset="0"/>
              </a:rPr>
              <a:t>in</a:t>
            </a:r>
            <a:r>
              <a:rPr lang="en-US" sz="3300" dirty="0">
                <a:latin typeface="Calibri" pitchFamily="34" charset="0"/>
                <a:cs typeface="Calibri" pitchFamily="34" charset="0"/>
              </a:rPr>
              <a:t> house </a:t>
            </a:r>
            <a:r>
              <a:rPr lang="en-US" sz="3300" b="1" dirty="0">
                <a:solidFill>
                  <a:schemeClr val="accent2"/>
                </a:solidFill>
                <a:latin typeface="Calibri" pitchFamily="34" charset="0"/>
                <a:cs typeface="Calibri" pitchFamily="34" charset="0"/>
              </a:rPr>
              <a:t>order</a:t>
            </a:r>
            <a:r>
              <a:rPr lang="en-US" sz="3300" dirty="0">
                <a:latin typeface="Calibri" pitchFamily="34" charset="0"/>
                <a:cs typeface="Calibri" pitchFamily="34" charset="0"/>
              </a:rPr>
              <a:t> boy </a:t>
            </a:r>
            <a:r>
              <a:rPr lang="en-US" sz="3300" b="1" dirty="0">
                <a:solidFill>
                  <a:schemeClr val="accent2"/>
                </a:solidFill>
                <a:latin typeface="Calibri" pitchFamily="34" charset="0"/>
                <a:cs typeface="Calibri" pitchFamily="34" charset="0"/>
              </a:rPr>
              <a:t>to</a:t>
            </a:r>
            <a:r>
              <a:rPr lang="en-US" sz="3300" dirty="0">
                <a:latin typeface="Calibri" pitchFamily="34" charset="0"/>
                <a:cs typeface="Calibri" pitchFamily="34" charset="0"/>
              </a:rPr>
              <a:t> hat </a:t>
            </a:r>
            <a:r>
              <a:rPr lang="en-US" sz="3300" b="1" dirty="0">
                <a:solidFill>
                  <a:schemeClr val="accent2"/>
                </a:solidFill>
                <a:latin typeface="Calibri" pitchFamily="34" charset="0"/>
                <a:cs typeface="Calibri" pitchFamily="34" charset="0"/>
              </a:rPr>
              <a:t>read</a:t>
            </a:r>
            <a:r>
              <a:rPr lang="en-US" sz="3300" dirty="0">
                <a:latin typeface="Calibri" pitchFamily="34" charset="0"/>
                <a:cs typeface="Calibri" pitchFamily="34" charset="0"/>
              </a:rPr>
              <a:t> shoe </a:t>
            </a:r>
            <a:r>
              <a:rPr lang="en-US" sz="3300" b="1" dirty="0">
                <a:solidFill>
                  <a:schemeClr val="accent2"/>
                </a:solidFill>
                <a:latin typeface="Calibri" pitchFamily="34" charset="0"/>
                <a:cs typeface="Calibri" pitchFamily="34" charset="0"/>
              </a:rPr>
              <a:t>nor too difficult</a:t>
            </a:r>
            <a:r>
              <a:rPr lang="en-US" sz="3300" dirty="0">
                <a:latin typeface="Calibri" pitchFamily="34" charset="0"/>
                <a:cs typeface="Calibri" pitchFamily="34" charset="0"/>
              </a:rPr>
              <a:t>.  </a:t>
            </a:r>
          </a:p>
        </p:txBody>
      </p:sp>
    </p:spTree>
    <p:extLst>
      <p:ext uri="{BB962C8B-B14F-4D97-AF65-F5344CB8AC3E}">
        <p14:creationId xmlns:p14="http://schemas.microsoft.com/office/powerpoint/2010/main" val="993330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2680" y="1191496"/>
            <a:ext cx="9786551" cy="3046924"/>
          </a:xfrm>
          <a:prstGeom prst="rect">
            <a:avLst/>
          </a:prstGeom>
        </p:spPr>
        <p:txBody>
          <a:bodyPr wrap="square">
            <a:spAutoFit/>
          </a:bodyPr>
          <a:lstStyle/>
          <a:p>
            <a:pPr marL="585788" indent="-585788">
              <a:lnSpc>
                <a:spcPct val="102000"/>
              </a:lnSpc>
              <a:buClr>
                <a:schemeClr val="tx1"/>
              </a:buClr>
              <a:buSzPct val="75000"/>
              <a:buFont typeface="Arial" panose="020B0604020202020204" pitchFamily="34" charset="0"/>
              <a:buChar char="•"/>
              <a:tabLst>
                <a:tab pos="585788" algn="l"/>
                <a:tab pos="698500" algn="l"/>
                <a:tab pos="1155700" algn="l"/>
                <a:tab pos="1612900" algn="l"/>
                <a:tab pos="2070100" algn="l"/>
                <a:tab pos="2527300" algn="l"/>
                <a:tab pos="2984500" algn="l"/>
                <a:tab pos="3441700" algn="l"/>
                <a:tab pos="3898900" algn="l"/>
                <a:tab pos="4356100" algn="l"/>
                <a:tab pos="4813300" algn="l"/>
                <a:tab pos="5270500" algn="l"/>
                <a:tab pos="5727700" algn="l"/>
                <a:tab pos="6184900" algn="l"/>
                <a:tab pos="6642100" algn="l"/>
                <a:tab pos="7099300" algn="l"/>
                <a:tab pos="7556500" algn="l"/>
                <a:tab pos="8013700" algn="l"/>
                <a:tab pos="8470900" algn="l"/>
                <a:tab pos="8928100" algn="l"/>
                <a:tab pos="9385300" algn="l"/>
              </a:tabLst>
            </a:pPr>
            <a:r>
              <a:rPr lang="en-GB" altLang="en-US" sz="2400" dirty="0"/>
              <a:t>15 year old brain does not have the biological machinery to inhibit impulses in the service of long-range planning</a:t>
            </a:r>
          </a:p>
          <a:p>
            <a:pPr>
              <a:lnSpc>
                <a:spcPct val="102000"/>
              </a:lnSpc>
              <a:buClr>
                <a:schemeClr val="tx1"/>
              </a:buClr>
              <a:buSzPct val="75000"/>
              <a:tabLst>
                <a:tab pos="585788" algn="l"/>
                <a:tab pos="698500" algn="l"/>
                <a:tab pos="1155700" algn="l"/>
                <a:tab pos="1612900" algn="l"/>
                <a:tab pos="2070100" algn="l"/>
                <a:tab pos="2527300" algn="l"/>
                <a:tab pos="2984500" algn="l"/>
                <a:tab pos="3441700" algn="l"/>
                <a:tab pos="3898900" algn="l"/>
                <a:tab pos="4356100" algn="l"/>
                <a:tab pos="4813300" algn="l"/>
                <a:tab pos="5270500" algn="l"/>
                <a:tab pos="5727700" algn="l"/>
                <a:tab pos="6184900" algn="l"/>
                <a:tab pos="6642100" algn="l"/>
                <a:tab pos="7099300" algn="l"/>
                <a:tab pos="7556500" algn="l"/>
                <a:tab pos="8013700" algn="l"/>
                <a:tab pos="8470900" algn="l"/>
                <a:tab pos="8928100" algn="l"/>
                <a:tab pos="9385300" algn="l"/>
              </a:tabLst>
            </a:pPr>
            <a:r>
              <a:rPr lang="en-GB" altLang="en-US" sz="2400" dirty="0"/>
              <a:t> </a:t>
            </a:r>
          </a:p>
          <a:p>
            <a:pPr marL="0" lvl="1" indent="720725">
              <a:lnSpc>
                <a:spcPct val="104000"/>
              </a:lnSpc>
              <a:buClr>
                <a:schemeClr val="tx1"/>
              </a:buClr>
              <a:buSzPct val="86000"/>
              <a:buFont typeface="Arial" panose="020B0604020202020204" pitchFamily="34" charset="0"/>
              <a:buChar char="•"/>
              <a:tabLst>
                <a:tab pos="585788" algn="l"/>
                <a:tab pos="698500" algn="l"/>
                <a:tab pos="1155700" algn="l"/>
                <a:tab pos="1612900" algn="l"/>
                <a:tab pos="2070100" algn="l"/>
                <a:tab pos="2527300" algn="l"/>
                <a:tab pos="2984500" algn="l"/>
                <a:tab pos="3441700" algn="l"/>
                <a:tab pos="3898900" algn="l"/>
                <a:tab pos="4356100" algn="l"/>
                <a:tab pos="4813300" algn="l"/>
                <a:tab pos="5270500" algn="l"/>
                <a:tab pos="5727700" algn="l"/>
                <a:tab pos="6184900" algn="l"/>
                <a:tab pos="6642100" algn="l"/>
                <a:tab pos="7099300" algn="l"/>
                <a:tab pos="7556500" algn="l"/>
                <a:tab pos="8013700" algn="l"/>
                <a:tab pos="8470900" algn="l"/>
                <a:tab pos="8928100" algn="l"/>
                <a:tab pos="9385300" algn="l"/>
              </a:tabLst>
            </a:pPr>
            <a:r>
              <a:rPr lang="en-GB" altLang="en-US" sz="2400" dirty="0"/>
              <a:t>One reason teens can “flip out” with a moment’s notice</a:t>
            </a:r>
          </a:p>
          <a:p>
            <a:pPr marL="1063625" lvl="1" indent="-342900">
              <a:lnSpc>
                <a:spcPct val="104000"/>
              </a:lnSpc>
              <a:buClr>
                <a:schemeClr val="tx1"/>
              </a:buClr>
              <a:buFont typeface="Arial" panose="020B0604020202020204" pitchFamily="34" charset="0"/>
              <a:buChar char="•"/>
              <a:tabLst>
                <a:tab pos="585788" algn="l"/>
                <a:tab pos="698500" algn="l"/>
                <a:tab pos="1155700" algn="l"/>
                <a:tab pos="1612900" algn="l"/>
                <a:tab pos="2070100" algn="l"/>
                <a:tab pos="2527300" algn="l"/>
                <a:tab pos="2984500" algn="l"/>
                <a:tab pos="3441700" algn="l"/>
                <a:tab pos="3898900" algn="l"/>
                <a:tab pos="4356100" algn="l"/>
                <a:tab pos="4813300" algn="l"/>
                <a:tab pos="5270500" algn="l"/>
                <a:tab pos="5727700" algn="l"/>
                <a:tab pos="6184900" algn="l"/>
                <a:tab pos="6642100" algn="l"/>
                <a:tab pos="7099300" algn="l"/>
                <a:tab pos="7556500" algn="l"/>
                <a:tab pos="8013700" algn="l"/>
                <a:tab pos="8470900" algn="l"/>
                <a:tab pos="8928100" algn="l"/>
                <a:tab pos="9385300" algn="l"/>
              </a:tabLst>
            </a:pPr>
            <a:endParaRPr lang="en-GB" altLang="en-US" sz="2400" dirty="0"/>
          </a:p>
          <a:p>
            <a:pPr marL="585788" indent="-585788">
              <a:lnSpc>
                <a:spcPct val="104000"/>
              </a:lnSpc>
              <a:buClr>
                <a:schemeClr val="tx1"/>
              </a:buClr>
              <a:buSzPct val="75000"/>
              <a:buFont typeface="Arial" panose="020B0604020202020204" pitchFamily="34" charset="0"/>
              <a:buChar char="•"/>
              <a:tabLst>
                <a:tab pos="585788" algn="l"/>
                <a:tab pos="698500" algn="l"/>
                <a:tab pos="1155700" algn="l"/>
                <a:tab pos="1612900" algn="l"/>
                <a:tab pos="2070100" algn="l"/>
                <a:tab pos="2527300" algn="l"/>
                <a:tab pos="2984500" algn="l"/>
                <a:tab pos="3441700" algn="l"/>
                <a:tab pos="3898900" algn="l"/>
                <a:tab pos="4356100" algn="l"/>
                <a:tab pos="4813300" algn="l"/>
                <a:tab pos="5270500" algn="l"/>
                <a:tab pos="5727700" algn="l"/>
                <a:tab pos="6184900" algn="l"/>
                <a:tab pos="6642100" algn="l"/>
                <a:tab pos="7099300" algn="l"/>
                <a:tab pos="7556500" algn="l"/>
                <a:tab pos="8013700" algn="l"/>
                <a:tab pos="8470900" algn="l"/>
                <a:tab pos="8928100" algn="l"/>
                <a:tab pos="9385300" algn="l"/>
              </a:tabLst>
            </a:pPr>
            <a:r>
              <a:rPr lang="en-GB" altLang="en-US" sz="2400" dirty="0"/>
              <a:t>“Adolescents make a lot of decisions that the average 9 yr. old would say [were] a dumb thing to do.” </a:t>
            </a:r>
          </a:p>
          <a:p>
            <a:pPr marL="585788" indent="-585788">
              <a:lnSpc>
                <a:spcPct val="104000"/>
              </a:lnSpc>
              <a:spcBef>
                <a:spcPts val="500"/>
              </a:spcBef>
              <a:buClrTx/>
              <a:buSzTx/>
              <a:buFontTx/>
              <a:buNone/>
              <a:tabLst>
                <a:tab pos="585788" algn="l"/>
                <a:tab pos="698500" algn="l"/>
                <a:tab pos="1155700" algn="l"/>
                <a:tab pos="1612900" algn="l"/>
                <a:tab pos="2070100" algn="l"/>
                <a:tab pos="2527300" algn="l"/>
                <a:tab pos="2984500" algn="l"/>
                <a:tab pos="3441700" algn="l"/>
                <a:tab pos="3898900" algn="l"/>
                <a:tab pos="4356100" algn="l"/>
                <a:tab pos="4813300" algn="l"/>
                <a:tab pos="5270500" algn="l"/>
                <a:tab pos="5727700" algn="l"/>
                <a:tab pos="6184900" algn="l"/>
                <a:tab pos="6642100" algn="l"/>
                <a:tab pos="7099300" algn="l"/>
                <a:tab pos="7556500" algn="l"/>
                <a:tab pos="8013700" algn="l"/>
                <a:tab pos="8470900" algn="l"/>
                <a:tab pos="8928100" algn="l"/>
                <a:tab pos="9385300" algn="l"/>
              </a:tabLst>
            </a:pPr>
            <a:r>
              <a:rPr lang="en-GB" altLang="en-US" sz="1400" dirty="0"/>
              <a:t>           							Ronald E. Dahl, MD, Univ. of Pittsburgh Medical </a:t>
            </a:r>
            <a:r>
              <a:rPr lang="en-GB" altLang="en-US" sz="1400" dirty="0" err="1"/>
              <a:t>Center</a:t>
            </a:r>
            <a:r>
              <a:rPr lang="en-GB" altLang="en-US" sz="1400" dirty="0"/>
              <a:t>, NYAS Magazine 2003</a:t>
            </a:r>
          </a:p>
        </p:txBody>
      </p:sp>
    </p:spTree>
    <p:extLst>
      <p:ext uri="{BB962C8B-B14F-4D97-AF65-F5344CB8AC3E}">
        <p14:creationId xmlns:p14="http://schemas.microsoft.com/office/powerpoint/2010/main" val="832020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0663" y="92558"/>
            <a:ext cx="10886661" cy="1325563"/>
          </a:xfrm>
        </p:spPr>
        <p:txBody>
          <a:bodyPr>
            <a:normAutofit/>
          </a:bodyPr>
          <a:lstStyle/>
          <a:p>
            <a:r>
              <a:rPr lang="en-CA" altLang="en-US" sz="4000" dirty="0">
                <a:solidFill>
                  <a:srgbClr val="FF0000"/>
                </a:solidFill>
                <a:latin typeface="+mn-lt"/>
              </a:rPr>
              <a:t>Organization</a:t>
            </a:r>
          </a:p>
        </p:txBody>
      </p:sp>
      <p:sp>
        <p:nvSpPr>
          <p:cNvPr id="30723" name="Content Placeholder 2"/>
          <p:cNvSpPr>
            <a:spLocks noGrp="1"/>
          </p:cNvSpPr>
          <p:nvPr>
            <p:ph idx="1"/>
          </p:nvPr>
        </p:nvSpPr>
        <p:spPr>
          <a:xfrm>
            <a:off x="1096617" y="1795808"/>
            <a:ext cx="10515600" cy="4351338"/>
          </a:xfrm>
        </p:spPr>
        <p:txBody>
          <a:bodyPr/>
          <a:lstStyle/>
          <a:p>
            <a:endParaRPr lang="en-CA" altLang="en-US" sz="2600" dirty="0"/>
          </a:p>
          <a:p>
            <a:r>
              <a:rPr lang="en-CA" altLang="en-US" sz="2600" dirty="0"/>
              <a:t>Ability to design and maintain systems for keeping track of information or materials</a:t>
            </a:r>
          </a:p>
          <a:p>
            <a:endParaRPr lang="en-CA" altLang="en-US" sz="2600" dirty="0"/>
          </a:p>
          <a:p>
            <a:endParaRPr lang="en-CA" altLang="en-US" sz="2600" dirty="0"/>
          </a:p>
          <a:p>
            <a:endParaRPr lang="en-CA" altLang="en-US" sz="2600" dirty="0"/>
          </a:p>
          <a:p>
            <a:pPr marL="0" indent="0">
              <a:buNone/>
            </a:pPr>
            <a:r>
              <a:rPr lang="en-CA" altLang="en-US" sz="2600" i="1" dirty="0">
                <a:solidFill>
                  <a:srgbClr val="C00000"/>
                </a:solidFill>
              </a:rPr>
              <a:t>Where does my stuff go?</a:t>
            </a:r>
          </a:p>
        </p:txBody>
      </p:sp>
      <p:pic>
        <p:nvPicPr>
          <p:cNvPr id="30724" name="Picture 5" descr="messy-de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1162" y="3211720"/>
            <a:ext cx="5040312"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16000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0545" y="270842"/>
            <a:ext cx="10989638" cy="1281113"/>
          </a:xfrm>
        </p:spPr>
        <p:txBody>
          <a:bodyPr>
            <a:normAutofit/>
          </a:bodyPr>
          <a:lstStyle/>
          <a:p>
            <a:pPr eaLnBrk="1" hangingPunct="1">
              <a:defRPr/>
            </a:pPr>
            <a:r>
              <a:rPr lang="en-US" sz="3600" i="1" dirty="0">
                <a:solidFill>
                  <a:schemeClr val="tx1">
                    <a:lumMod val="85000"/>
                    <a:lumOff val="15000"/>
                  </a:schemeClr>
                </a:solidFill>
                <a:latin typeface="+mn-lt"/>
              </a:rPr>
              <a:t>Look Familiar?</a:t>
            </a:r>
            <a:endParaRPr lang="en-US" sz="3600" dirty="0">
              <a:latin typeface="+mn-lt"/>
            </a:endParaRPr>
          </a:p>
        </p:txBody>
      </p:sp>
      <p:pic>
        <p:nvPicPr>
          <p:cNvPr id="38915"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76470" y="2069709"/>
            <a:ext cx="3036197" cy="4261517"/>
          </a:xfrm>
        </p:spPr>
      </p:pic>
      <p:pic>
        <p:nvPicPr>
          <p:cNvPr id="3891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1162" y="1812131"/>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91162" y="3987800"/>
            <a:ext cx="2743200"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6645" y="2069709"/>
            <a:ext cx="3263503" cy="4351338"/>
          </a:xfrm>
          <a:prstGeom prst="rect">
            <a:avLst/>
          </a:prstGeom>
        </p:spPr>
      </p:pic>
    </p:spTree>
    <p:extLst>
      <p:ext uri="{BB962C8B-B14F-4D97-AF65-F5344CB8AC3E}">
        <p14:creationId xmlns:p14="http://schemas.microsoft.com/office/powerpoint/2010/main" val="19581914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31304" y="315429"/>
            <a:ext cx="10515600" cy="1325563"/>
          </a:xfrm>
        </p:spPr>
        <p:txBody>
          <a:bodyPr>
            <a:normAutofit/>
          </a:bodyPr>
          <a:lstStyle/>
          <a:p>
            <a:pPr>
              <a:tabLst>
                <a:tab pos="1252538" algn="l"/>
              </a:tabLst>
            </a:pPr>
            <a:r>
              <a:rPr lang="en-CA" altLang="en-US" sz="4000" dirty="0">
                <a:solidFill>
                  <a:srgbClr val="FF0000"/>
                </a:solidFill>
                <a:latin typeface="+mn-lt"/>
              </a:rPr>
              <a:t>Time Management</a:t>
            </a:r>
          </a:p>
        </p:txBody>
      </p:sp>
      <p:sp>
        <p:nvSpPr>
          <p:cNvPr id="32771" name="Content Placeholder 2"/>
          <p:cNvSpPr>
            <a:spLocks noGrp="1"/>
          </p:cNvSpPr>
          <p:nvPr>
            <p:ph idx="1"/>
          </p:nvPr>
        </p:nvSpPr>
        <p:spPr>
          <a:xfrm>
            <a:off x="768626" y="2004529"/>
            <a:ext cx="10515600" cy="4351338"/>
          </a:xfrm>
        </p:spPr>
        <p:txBody>
          <a:bodyPr/>
          <a:lstStyle/>
          <a:p>
            <a:r>
              <a:rPr lang="en-CA" altLang="en-US" sz="2600" dirty="0"/>
              <a:t>Capacity to estimate how much time one has, how  to allocate it and how to stay within time limits and deadlines</a:t>
            </a:r>
          </a:p>
          <a:p>
            <a:endParaRPr lang="en-CA" altLang="en-US" sz="2600" dirty="0"/>
          </a:p>
          <a:p>
            <a:r>
              <a:rPr lang="en-CA" altLang="en-US" sz="2600" dirty="0"/>
              <a:t>Involves a sense that time is important</a:t>
            </a:r>
          </a:p>
          <a:p>
            <a:endParaRPr lang="en-CA" altLang="en-US" sz="2600" dirty="0"/>
          </a:p>
          <a:p>
            <a:endParaRPr lang="en-CA" altLang="en-US" sz="2600" dirty="0"/>
          </a:p>
          <a:p>
            <a:pPr marL="0" indent="0">
              <a:buNone/>
            </a:pPr>
            <a:r>
              <a:rPr lang="en-CA" altLang="en-US" sz="2600" i="1" dirty="0">
                <a:solidFill>
                  <a:srgbClr val="C00000"/>
                </a:solidFill>
              </a:rPr>
              <a:t>How much time do I need?</a:t>
            </a:r>
          </a:p>
        </p:txBody>
      </p:sp>
      <p:pic>
        <p:nvPicPr>
          <p:cNvPr id="32772" name="Picture 10" descr="tim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34980">
            <a:off x="7519143" y="3291616"/>
            <a:ext cx="2952260" cy="240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64467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08113" y="365125"/>
            <a:ext cx="11045687" cy="1134161"/>
          </a:xfrm>
        </p:spPr>
        <p:txBody>
          <a:bodyPr>
            <a:normAutofit/>
          </a:bodyPr>
          <a:lstStyle/>
          <a:p>
            <a:r>
              <a:rPr lang="en-CA" altLang="en-US" sz="4000" dirty="0">
                <a:solidFill>
                  <a:srgbClr val="FF0000"/>
                </a:solidFill>
                <a:latin typeface="+mn-lt"/>
              </a:rPr>
              <a:t>Working Memory</a:t>
            </a:r>
          </a:p>
        </p:txBody>
      </p:sp>
      <p:sp>
        <p:nvSpPr>
          <p:cNvPr id="34819" name="Content Placeholder 2"/>
          <p:cNvSpPr>
            <a:spLocks noGrp="1"/>
          </p:cNvSpPr>
          <p:nvPr>
            <p:ph idx="1"/>
          </p:nvPr>
        </p:nvSpPr>
        <p:spPr>
          <a:xfrm>
            <a:off x="838200" y="1905138"/>
            <a:ext cx="10515600" cy="4351338"/>
          </a:xfrm>
        </p:spPr>
        <p:txBody>
          <a:bodyPr/>
          <a:lstStyle/>
          <a:p>
            <a:r>
              <a:rPr lang="en-CA" altLang="en-US" sz="2600" dirty="0"/>
              <a:t>Ability to hold information in mind while performing complex tasks</a:t>
            </a:r>
          </a:p>
          <a:p>
            <a:endParaRPr lang="en-CA" altLang="en-US" sz="2600" dirty="0"/>
          </a:p>
          <a:p>
            <a:r>
              <a:rPr lang="en-CA" altLang="en-US" sz="2600" dirty="0"/>
              <a:t>Incorporates the ability to draw on past learning or experience to apply to the situation at hand or to project into the future</a:t>
            </a:r>
          </a:p>
          <a:p>
            <a:endParaRPr lang="en-CA" altLang="en-US" sz="2600" dirty="0"/>
          </a:p>
          <a:p>
            <a:pPr marL="0" indent="0">
              <a:buNone/>
            </a:pPr>
            <a:r>
              <a:rPr lang="en-CA" altLang="en-US" sz="2600" i="1" dirty="0">
                <a:solidFill>
                  <a:srgbClr val="C00000"/>
                </a:solidFill>
              </a:rPr>
              <a:t>What do I have to remember?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3112" y="3953289"/>
            <a:ext cx="5330687" cy="2387876"/>
          </a:xfrm>
          <a:prstGeom prst="rect">
            <a:avLst/>
          </a:prstGeom>
        </p:spPr>
      </p:pic>
    </p:spTree>
    <p:extLst>
      <p:ext uri="{BB962C8B-B14F-4D97-AF65-F5344CB8AC3E}">
        <p14:creationId xmlns:p14="http://schemas.microsoft.com/office/powerpoint/2010/main" val="2497463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d te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727" y="1199178"/>
            <a:ext cx="5714524" cy="4285893"/>
          </a:xfrm>
          <a:prstGeom prst="rect">
            <a:avLst/>
          </a:prstGeom>
        </p:spPr>
      </p:pic>
      <p:sp>
        <p:nvSpPr>
          <p:cNvPr id="3" name="TextBox 2"/>
          <p:cNvSpPr txBox="1"/>
          <p:nvPr/>
        </p:nvSpPr>
        <p:spPr>
          <a:xfrm>
            <a:off x="2594113" y="344558"/>
            <a:ext cx="7792277" cy="646331"/>
          </a:xfrm>
          <a:prstGeom prst="rect">
            <a:avLst/>
          </a:prstGeom>
          <a:noFill/>
        </p:spPr>
        <p:txBody>
          <a:bodyPr wrap="square" rtlCol="0">
            <a:spAutoFit/>
          </a:bodyPr>
          <a:lstStyle/>
          <a:p>
            <a:pPr algn="ctr"/>
            <a:r>
              <a:rPr lang="en-GB" sz="3600" b="1" dirty="0"/>
              <a:t>Have things changed in 2000 years?</a:t>
            </a:r>
          </a:p>
        </p:txBody>
      </p:sp>
      <p:pic>
        <p:nvPicPr>
          <p:cNvPr id="5" name="Picture 4" descr="Teen drinking &amp; smok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3345" y="1736050"/>
            <a:ext cx="5621537" cy="3372922"/>
          </a:xfrm>
          <a:prstGeom prst="rect">
            <a:avLst/>
          </a:prstGeom>
        </p:spPr>
      </p:pic>
      <p:sp>
        <p:nvSpPr>
          <p:cNvPr id="2" name="Rectangle 1"/>
          <p:cNvSpPr/>
          <p:nvPr/>
        </p:nvSpPr>
        <p:spPr>
          <a:xfrm rot="10800000" flipV="1">
            <a:off x="1637880" y="1951679"/>
            <a:ext cx="9766997" cy="4247317"/>
          </a:xfrm>
          <a:prstGeom prst="rect">
            <a:avLst/>
          </a:prstGeom>
        </p:spPr>
        <p:txBody>
          <a:bodyPr wrap="square">
            <a:spAutoFit/>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r>
              <a:rPr lang="en-CA" dirty="0"/>
              <a:t>http://www.pbs.org/wgbh/pages/frontline/video/flv/generic.html?s=frol02sfa9q392&amp;continuous=1</a:t>
            </a:r>
          </a:p>
        </p:txBody>
      </p:sp>
    </p:spTree>
    <p:extLst>
      <p:ext uri="{BB962C8B-B14F-4D97-AF65-F5344CB8AC3E}">
        <p14:creationId xmlns:p14="http://schemas.microsoft.com/office/powerpoint/2010/main" val="194154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Group 50"/>
          <p:cNvGrpSpPr>
            <a:grpSpLocks/>
          </p:cNvGrpSpPr>
          <p:nvPr/>
        </p:nvGrpSpPr>
        <p:grpSpPr bwMode="auto">
          <a:xfrm>
            <a:off x="3739122" y="1457739"/>
            <a:ext cx="4419600" cy="4953000"/>
            <a:chOff x="2286000" y="1066800"/>
            <a:chExt cx="4648200" cy="4953000"/>
          </a:xfrm>
        </p:grpSpPr>
        <p:sp>
          <p:nvSpPr>
            <p:cNvPr id="80908" name="AutoShape 3"/>
            <p:cNvSpPr>
              <a:spLocks noChangeArrowheads="1"/>
            </p:cNvSpPr>
            <p:nvPr/>
          </p:nvSpPr>
          <p:spPr bwMode="auto">
            <a:xfrm>
              <a:off x="2286000" y="1066800"/>
              <a:ext cx="4648200" cy="4953000"/>
            </a:xfrm>
            <a:prstGeom prst="roundRect">
              <a:avLst>
                <a:gd name="adj" fmla="val 16667"/>
              </a:avLst>
            </a:prstGeom>
            <a:solidFill>
              <a:schemeClr val="bg1">
                <a:lumMod val="85000"/>
              </a:schemeClr>
            </a:solidFill>
            <a:ln w="38100">
              <a:solidFill>
                <a:schemeClr val="tx1"/>
              </a:solidFill>
              <a:round/>
              <a:headEnd/>
              <a:tailEnd/>
            </a:ln>
          </p:spPr>
          <p:txBody>
            <a:bodyPr wrap="none" anchor="ctr"/>
            <a:lstStyle/>
            <a:p>
              <a:pPr algn="ctr">
                <a:defRPr/>
              </a:pPr>
              <a:endParaRPr lang="en-US" sz="2800" b="1">
                <a:solidFill>
                  <a:srgbClr val="FFCC99"/>
                </a:solidFill>
                <a:latin typeface="Verdana" pitchFamily="34" charset="0"/>
              </a:endParaRPr>
            </a:p>
            <a:p>
              <a:pPr algn="ctr">
                <a:defRPr/>
              </a:pPr>
              <a:endParaRPr lang="en-US" sz="2400" b="1">
                <a:latin typeface="Times New Roman" pitchFamily="18" charset="0"/>
              </a:endParaRPr>
            </a:p>
          </p:txBody>
        </p:sp>
        <p:sp>
          <p:nvSpPr>
            <p:cNvPr id="80909" name="Rectangle 4"/>
            <p:cNvSpPr>
              <a:spLocks noChangeArrowheads="1"/>
            </p:cNvSpPr>
            <p:nvPr/>
          </p:nvSpPr>
          <p:spPr bwMode="auto">
            <a:xfrm>
              <a:off x="2384756" y="1512957"/>
              <a:ext cx="740455" cy="707886"/>
            </a:xfrm>
            <a:prstGeom prst="rect">
              <a:avLst/>
            </a:prstGeom>
            <a:solidFill>
              <a:schemeClr val="bg1">
                <a:lumMod val="85000"/>
              </a:schemeClr>
            </a:solidFill>
            <a:ln w="28575">
              <a:noFill/>
              <a:miter lim="800000"/>
              <a:headEnd/>
              <a:tailEnd/>
            </a:ln>
          </p:spPr>
          <p:txBody>
            <a:bodyPr wrap="none">
              <a:spAutoFit/>
            </a:bodyPr>
            <a:lstStyle/>
            <a:p>
              <a:pPr>
                <a:defRPr/>
              </a:pPr>
              <a:r>
                <a:rPr lang="en-US" sz="4000" b="1" dirty="0">
                  <a:solidFill>
                    <a:srgbClr val="000000"/>
                  </a:solidFill>
                  <a:latin typeface="Calibri" pitchFamily="34" charset="0"/>
                  <a:cs typeface="Calibri" pitchFamily="34" charset="0"/>
                </a:rPr>
                <a:t>15</a:t>
              </a:r>
            </a:p>
          </p:txBody>
        </p:sp>
        <p:sp>
          <p:nvSpPr>
            <p:cNvPr id="80910" name="Text Box 5"/>
            <p:cNvSpPr txBox="1">
              <a:spLocks noChangeArrowheads="1"/>
            </p:cNvSpPr>
            <p:nvPr/>
          </p:nvSpPr>
          <p:spPr bwMode="auto">
            <a:xfrm>
              <a:off x="2384756" y="2198757"/>
              <a:ext cx="740455" cy="707886"/>
            </a:xfrm>
            <a:prstGeom prst="rect">
              <a:avLst/>
            </a:prstGeom>
            <a:solidFill>
              <a:schemeClr val="bg1">
                <a:lumMod val="85000"/>
              </a:schemeClr>
            </a:solidFill>
            <a:ln w="28575">
              <a:noFill/>
              <a:miter lim="800000"/>
              <a:headEnd/>
              <a:tailEnd/>
            </a:ln>
          </p:spPr>
          <p:txBody>
            <a:bodyPr wrap="none">
              <a:spAutoFit/>
            </a:bodyPr>
            <a:lstStyle/>
            <a:p>
              <a:pPr>
                <a:defRPr/>
              </a:pPr>
              <a:r>
                <a:rPr lang="en-US" sz="4000" b="1" dirty="0">
                  <a:solidFill>
                    <a:srgbClr val="000000"/>
                  </a:solidFill>
                  <a:latin typeface="Calibri" pitchFamily="34" charset="0"/>
                  <a:cs typeface="Calibri" pitchFamily="34" charset="0"/>
                </a:rPr>
                <a:t>13</a:t>
              </a:r>
            </a:p>
          </p:txBody>
        </p:sp>
        <p:sp>
          <p:nvSpPr>
            <p:cNvPr id="80911" name="Text Box 6"/>
            <p:cNvSpPr txBox="1">
              <a:spLocks noChangeArrowheads="1"/>
            </p:cNvSpPr>
            <p:nvPr/>
          </p:nvSpPr>
          <p:spPr bwMode="auto">
            <a:xfrm>
              <a:off x="2384756" y="2884557"/>
              <a:ext cx="740455" cy="707886"/>
            </a:xfrm>
            <a:prstGeom prst="rect">
              <a:avLst/>
            </a:prstGeom>
            <a:solidFill>
              <a:schemeClr val="bg1">
                <a:lumMod val="85000"/>
              </a:schemeClr>
            </a:solidFill>
            <a:ln w="28575">
              <a:noFill/>
              <a:miter lim="800000"/>
              <a:headEnd/>
              <a:tailEnd/>
            </a:ln>
          </p:spPr>
          <p:txBody>
            <a:bodyPr wrap="none">
              <a:spAutoFit/>
            </a:bodyPr>
            <a:lstStyle/>
            <a:p>
              <a:pPr>
                <a:defRPr/>
              </a:pPr>
              <a:r>
                <a:rPr lang="en-US" sz="4000" b="1" dirty="0">
                  <a:solidFill>
                    <a:srgbClr val="000000"/>
                  </a:solidFill>
                  <a:latin typeface="Calibri" pitchFamily="34" charset="0"/>
                  <a:cs typeface="Calibri" pitchFamily="34" charset="0"/>
                </a:rPr>
                <a:t>11</a:t>
              </a:r>
            </a:p>
          </p:txBody>
        </p:sp>
        <p:sp>
          <p:nvSpPr>
            <p:cNvPr id="80912" name="Text Box 7"/>
            <p:cNvSpPr txBox="1">
              <a:spLocks noChangeArrowheads="1"/>
            </p:cNvSpPr>
            <p:nvPr/>
          </p:nvSpPr>
          <p:spPr bwMode="auto">
            <a:xfrm>
              <a:off x="2537156" y="3570357"/>
              <a:ext cx="467336" cy="707886"/>
            </a:xfrm>
            <a:prstGeom prst="rect">
              <a:avLst/>
            </a:prstGeom>
            <a:solidFill>
              <a:schemeClr val="bg1">
                <a:lumMod val="85000"/>
              </a:schemeClr>
            </a:solidFill>
            <a:ln w="28575">
              <a:noFill/>
              <a:miter lim="800000"/>
              <a:headEnd/>
              <a:tailEnd/>
            </a:ln>
          </p:spPr>
          <p:txBody>
            <a:bodyPr wrap="none">
              <a:spAutoFit/>
            </a:bodyPr>
            <a:lstStyle/>
            <a:p>
              <a:pPr>
                <a:defRPr/>
              </a:pPr>
              <a:r>
                <a:rPr lang="en-US" sz="4000" b="1" dirty="0">
                  <a:solidFill>
                    <a:srgbClr val="000000"/>
                  </a:solidFill>
                  <a:latin typeface="Calibri" pitchFamily="34" charset="0"/>
                  <a:cs typeface="Calibri" pitchFamily="34" charset="0"/>
                </a:rPr>
                <a:t>9</a:t>
              </a:r>
            </a:p>
          </p:txBody>
        </p:sp>
        <p:sp>
          <p:nvSpPr>
            <p:cNvPr id="80913" name="Text Box 8"/>
            <p:cNvSpPr txBox="1">
              <a:spLocks noChangeArrowheads="1"/>
            </p:cNvSpPr>
            <p:nvPr/>
          </p:nvSpPr>
          <p:spPr bwMode="auto">
            <a:xfrm>
              <a:off x="2537156" y="4256157"/>
              <a:ext cx="467336" cy="707886"/>
            </a:xfrm>
            <a:prstGeom prst="rect">
              <a:avLst/>
            </a:prstGeom>
            <a:solidFill>
              <a:schemeClr val="bg1">
                <a:lumMod val="85000"/>
              </a:schemeClr>
            </a:solidFill>
            <a:ln w="28575">
              <a:noFill/>
              <a:miter lim="800000"/>
              <a:headEnd/>
              <a:tailEnd/>
            </a:ln>
          </p:spPr>
          <p:txBody>
            <a:bodyPr wrap="none">
              <a:spAutoFit/>
            </a:bodyPr>
            <a:lstStyle/>
            <a:p>
              <a:pPr>
                <a:defRPr/>
              </a:pPr>
              <a:r>
                <a:rPr lang="en-US" sz="4000" b="1" dirty="0">
                  <a:solidFill>
                    <a:srgbClr val="000000"/>
                  </a:solidFill>
                  <a:latin typeface="Calibri" pitchFamily="34" charset="0"/>
                  <a:cs typeface="Calibri" pitchFamily="34" charset="0"/>
                </a:rPr>
                <a:t>7</a:t>
              </a:r>
            </a:p>
          </p:txBody>
        </p:sp>
        <p:sp>
          <p:nvSpPr>
            <p:cNvPr id="80914" name="Text Box 9"/>
            <p:cNvSpPr txBox="1">
              <a:spLocks noChangeArrowheads="1"/>
            </p:cNvSpPr>
            <p:nvPr/>
          </p:nvSpPr>
          <p:spPr bwMode="auto">
            <a:xfrm>
              <a:off x="2537156" y="4865757"/>
              <a:ext cx="467336" cy="707886"/>
            </a:xfrm>
            <a:prstGeom prst="rect">
              <a:avLst/>
            </a:prstGeom>
            <a:solidFill>
              <a:schemeClr val="bg1">
                <a:lumMod val="85000"/>
              </a:schemeClr>
            </a:solidFill>
            <a:ln w="28575">
              <a:noFill/>
              <a:miter lim="800000"/>
              <a:headEnd/>
              <a:tailEnd/>
            </a:ln>
          </p:spPr>
          <p:txBody>
            <a:bodyPr wrap="none">
              <a:spAutoFit/>
            </a:bodyPr>
            <a:lstStyle/>
            <a:p>
              <a:pPr>
                <a:defRPr/>
              </a:pPr>
              <a:r>
                <a:rPr lang="en-US" sz="4000" b="1" dirty="0">
                  <a:solidFill>
                    <a:srgbClr val="000000"/>
                  </a:solidFill>
                  <a:latin typeface="Calibri" pitchFamily="34" charset="0"/>
                  <a:cs typeface="Calibri" pitchFamily="34" charset="0"/>
                </a:rPr>
                <a:t>5</a:t>
              </a:r>
            </a:p>
          </p:txBody>
        </p:sp>
        <p:sp>
          <p:nvSpPr>
            <p:cNvPr id="67597" name="Oval 10"/>
            <p:cNvSpPr>
              <a:spLocks noChangeArrowheads="1"/>
            </p:cNvSpPr>
            <p:nvPr/>
          </p:nvSpPr>
          <p:spPr bwMode="auto">
            <a:xfrm>
              <a:off x="3276600" y="1676400"/>
              <a:ext cx="381000" cy="381000"/>
            </a:xfrm>
            <a:prstGeom prst="ellipse">
              <a:avLst/>
            </a:prstGeom>
            <a:solidFill>
              <a:srgbClr val="000000"/>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67598" name="Oval 11"/>
            <p:cNvSpPr>
              <a:spLocks noChangeArrowheads="1"/>
            </p:cNvSpPr>
            <p:nvPr/>
          </p:nvSpPr>
          <p:spPr bwMode="auto">
            <a:xfrm>
              <a:off x="3733800" y="1676400"/>
              <a:ext cx="381000" cy="381000"/>
            </a:xfrm>
            <a:prstGeom prst="ellipse">
              <a:avLst/>
            </a:prstGeom>
            <a:solidFill>
              <a:srgbClr val="000000"/>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67599" name="Oval 12"/>
            <p:cNvSpPr>
              <a:spLocks noChangeArrowheads="1"/>
            </p:cNvSpPr>
            <p:nvPr/>
          </p:nvSpPr>
          <p:spPr bwMode="auto">
            <a:xfrm>
              <a:off x="4191000" y="1676400"/>
              <a:ext cx="381000" cy="381000"/>
            </a:xfrm>
            <a:prstGeom prst="ellipse">
              <a:avLst/>
            </a:prstGeom>
            <a:solidFill>
              <a:srgbClr val="000000"/>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67600" name="Oval 13"/>
            <p:cNvSpPr>
              <a:spLocks noChangeArrowheads="1"/>
            </p:cNvSpPr>
            <p:nvPr/>
          </p:nvSpPr>
          <p:spPr bwMode="auto">
            <a:xfrm>
              <a:off x="4648200" y="1676400"/>
              <a:ext cx="381000" cy="381000"/>
            </a:xfrm>
            <a:prstGeom prst="ellipse">
              <a:avLst/>
            </a:prstGeom>
            <a:solidFill>
              <a:srgbClr val="000000"/>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67601" name="Oval 14"/>
            <p:cNvSpPr>
              <a:spLocks noChangeArrowheads="1"/>
            </p:cNvSpPr>
            <p:nvPr/>
          </p:nvSpPr>
          <p:spPr bwMode="auto">
            <a:xfrm>
              <a:off x="5105400" y="1676400"/>
              <a:ext cx="381000" cy="381000"/>
            </a:xfrm>
            <a:prstGeom prst="ellipse">
              <a:avLst/>
            </a:prstGeom>
            <a:solidFill>
              <a:srgbClr val="000000"/>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67602" name="Oval 15"/>
            <p:cNvSpPr>
              <a:spLocks noChangeArrowheads="1"/>
            </p:cNvSpPr>
            <p:nvPr/>
          </p:nvSpPr>
          <p:spPr bwMode="auto">
            <a:xfrm>
              <a:off x="5562600" y="1676400"/>
              <a:ext cx="381000" cy="381000"/>
            </a:xfrm>
            <a:prstGeom prst="ellipse">
              <a:avLst/>
            </a:prstGeom>
            <a:solidFill>
              <a:srgbClr val="000000"/>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67603" name="Oval 16"/>
            <p:cNvSpPr>
              <a:spLocks noChangeArrowheads="1"/>
            </p:cNvSpPr>
            <p:nvPr/>
          </p:nvSpPr>
          <p:spPr bwMode="auto">
            <a:xfrm>
              <a:off x="6019800" y="1676400"/>
              <a:ext cx="381000" cy="381000"/>
            </a:xfrm>
            <a:prstGeom prst="ellipse">
              <a:avLst/>
            </a:prstGeom>
            <a:solidFill>
              <a:srgbClr val="000000"/>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67604" name="Oval 17"/>
            <p:cNvSpPr>
              <a:spLocks noChangeArrowheads="1"/>
            </p:cNvSpPr>
            <p:nvPr/>
          </p:nvSpPr>
          <p:spPr bwMode="auto">
            <a:xfrm>
              <a:off x="3276600" y="2362200"/>
              <a:ext cx="381000" cy="381000"/>
            </a:xfrm>
            <a:prstGeom prst="ellipse">
              <a:avLst/>
            </a:prstGeom>
            <a:solidFill>
              <a:srgbClr val="000000"/>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67605" name="Oval 18"/>
            <p:cNvSpPr>
              <a:spLocks noChangeArrowheads="1"/>
            </p:cNvSpPr>
            <p:nvPr/>
          </p:nvSpPr>
          <p:spPr bwMode="auto">
            <a:xfrm>
              <a:off x="3733800" y="2362200"/>
              <a:ext cx="381000" cy="381000"/>
            </a:xfrm>
            <a:prstGeom prst="ellipse">
              <a:avLst/>
            </a:prstGeom>
            <a:solidFill>
              <a:srgbClr val="000000"/>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67606" name="Oval 19"/>
            <p:cNvSpPr>
              <a:spLocks noChangeArrowheads="1"/>
            </p:cNvSpPr>
            <p:nvPr/>
          </p:nvSpPr>
          <p:spPr bwMode="auto">
            <a:xfrm>
              <a:off x="4191000" y="2362200"/>
              <a:ext cx="381000" cy="381000"/>
            </a:xfrm>
            <a:prstGeom prst="ellipse">
              <a:avLst/>
            </a:prstGeom>
            <a:solidFill>
              <a:srgbClr val="000000"/>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67607" name="Oval 20"/>
            <p:cNvSpPr>
              <a:spLocks noChangeArrowheads="1"/>
            </p:cNvSpPr>
            <p:nvPr/>
          </p:nvSpPr>
          <p:spPr bwMode="auto">
            <a:xfrm>
              <a:off x="4648200" y="2362200"/>
              <a:ext cx="381000" cy="381000"/>
            </a:xfrm>
            <a:prstGeom prst="ellipse">
              <a:avLst/>
            </a:prstGeom>
            <a:solidFill>
              <a:srgbClr val="000000"/>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67608" name="Oval 21"/>
            <p:cNvSpPr>
              <a:spLocks noChangeArrowheads="1"/>
            </p:cNvSpPr>
            <p:nvPr/>
          </p:nvSpPr>
          <p:spPr bwMode="auto">
            <a:xfrm>
              <a:off x="5105400" y="2362200"/>
              <a:ext cx="381000" cy="381000"/>
            </a:xfrm>
            <a:prstGeom prst="ellipse">
              <a:avLst/>
            </a:prstGeom>
            <a:solidFill>
              <a:srgbClr val="000000"/>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67609" name="Oval 22"/>
            <p:cNvSpPr>
              <a:spLocks noChangeArrowheads="1"/>
            </p:cNvSpPr>
            <p:nvPr/>
          </p:nvSpPr>
          <p:spPr bwMode="auto">
            <a:xfrm>
              <a:off x="5562600" y="2362200"/>
              <a:ext cx="381000" cy="381000"/>
            </a:xfrm>
            <a:prstGeom prst="ellipse">
              <a:avLst/>
            </a:prstGeom>
            <a:solidFill>
              <a:srgbClr val="000000"/>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67610" name="Oval 23"/>
            <p:cNvSpPr>
              <a:spLocks noChangeArrowheads="1"/>
            </p:cNvSpPr>
            <p:nvPr/>
          </p:nvSpPr>
          <p:spPr bwMode="auto">
            <a:xfrm>
              <a:off x="5105400" y="3048000"/>
              <a:ext cx="381000" cy="381000"/>
            </a:xfrm>
            <a:prstGeom prst="ellipse">
              <a:avLst/>
            </a:prstGeom>
            <a:solidFill>
              <a:srgbClr val="000000"/>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67611" name="Oval 24"/>
            <p:cNvSpPr>
              <a:spLocks noChangeArrowheads="1"/>
            </p:cNvSpPr>
            <p:nvPr/>
          </p:nvSpPr>
          <p:spPr bwMode="auto">
            <a:xfrm>
              <a:off x="4648200" y="3048000"/>
              <a:ext cx="381000" cy="381000"/>
            </a:xfrm>
            <a:prstGeom prst="ellipse">
              <a:avLst/>
            </a:prstGeom>
            <a:solidFill>
              <a:srgbClr val="000000"/>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67612" name="Oval 25"/>
            <p:cNvSpPr>
              <a:spLocks noChangeArrowheads="1"/>
            </p:cNvSpPr>
            <p:nvPr/>
          </p:nvSpPr>
          <p:spPr bwMode="auto">
            <a:xfrm>
              <a:off x="4191000" y="3048000"/>
              <a:ext cx="381000" cy="381000"/>
            </a:xfrm>
            <a:prstGeom prst="ellipse">
              <a:avLst/>
            </a:prstGeom>
            <a:solidFill>
              <a:srgbClr val="000000"/>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67613" name="Oval 26"/>
            <p:cNvSpPr>
              <a:spLocks noChangeArrowheads="1"/>
            </p:cNvSpPr>
            <p:nvPr/>
          </p:nvSpPr>
          <p:spPr bwMode="auto">
            <a:xfrm>
              <a:off x="3733800" y="3048000"/>
              <a:ext cx="381000" cy="381000"/>
            </a:xfrm>
            <a:prstGeom prst="ellipse">
              <a:avLst/>
            </a:prstGeom>
            <a:solidFill>
              <a:srgbClr val="000000"/>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67614" name="Oval 27"/>
            <p:cNvSpPr>
              <a:spLocks noChangeArrowheads="1"/>
            </p:cNvSpPr>
            <p:nvPr/>
          </p:nvSpPr>
          <p:spPr bwMode="auto">
            <a:xfrm>
              <a:off x="3276600" y="3048000"/>
              <a:ext cx="381000" cy="381000"/>
            </a:xfrm>
            <a:prstGeom prst="ellipse">
              <a:avLst/>
            </a:prstGeom>
            <a:solidFill>
              <a:srgbClr val="000000"/>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67615" name="Oval 28"/>
            <p:cNvSpPr>
              <a:spLocks noChangeArrowheads="1"/>
            </p:cNvSpPr>
            <p:nvPr/>
          </p:nvSpPr>
          <p:spPr bwMode="auto">
            <a:xfrm>
              <a:off x="4648200" y="3733800"/>
              <a:ext cx="381000" cy="381000"/>
            </a:xfrm>
            <a:prstGeom prst="ellipse">
              <a:avLst/>
            </a:prstGeom>
            <a:solidFill>
              <a:srgbClr val="000000"/>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67616" name="Oval 29"/>
            <p:cNvSpPr>
              <a:spLocks noChangeArrowheads="1"/>
            </p:cNvSpPr>
            <p:nvPr/>
          </p:nvSpPr>
          <p:spPr bwMode="auto">
            <a:xfrm>
              <a:off x="4191000" y="3733800"/>
              <a:ext cx="381000" cy="381000"/>
            </a:xfrm>
            <a:prstGeom prst="ellipse">
              <a:avLst/>
            </a:prstGeom>
            <a:solidFill>
              <a:srgbClr val="000000"/>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67617" name="Oval 30"/>
            <p:cNvSpPr>
              <a:spLocks noChangeArrowheads="1"/>
            </p:cNvSpPr>
            <p:nvPr/>
          </p:nvSpPr>
          <p:spPr bwMode="auto">
            <a:xfrm>
              <a:off x="3733800" y="3733800"/>
              <a:ext cx="381000" cy="381000"/>
            </a:xfrm>
            <a:prstGeom prst="ellipse">
              <a:avLst/>
            </a:prstGeom>
            <a:solidFill>
              <a:srgbClr val="000000"/>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67618" name="Oval 31"/>
            <p:cNvSpPr>
              <a:spLocks noChangeArrowheads="1"/>
            </p:cNvSpPr>
            <p:nvPr/>
          </p:nvSpPr>
          <p:spPr bwMode="auto">
            <a:xfrm>
              <a:off x="3276600" y="3733800"/>
              <a:ext cx="381000" cy="381000"/>
            </a:xfrm>
            <a:prstGeom prst="ellipse">
              <a:avLst/>
            </a:prstGeom>
            <a:solidFill>
              <a:srgbClr val="000000"/>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67619" name="Oval 32"/>
            <p:cNvSpPr>
              <a:spLocks noChangeArrowheads="1"/>
            </p:cNvSpPr>
            <p:nvPr/>
          </p:nvSpPr>
          <p:spPr bwMode="auto">
            <a:xfrm>
              <a:off x="3733800" y="5029200"/>
              <a:ext cx="381000" cy="381000"/>
            </a:xfrm>
            <a:prstGeom prst="ellipse">
              <a:avLst/>
            </a:prstGeom>
            <a:solidFill>
              <a:srgbClr val="000000"/>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67620" name="Oval 33"/>
            <p:cNvSpPr>
              <a:spLocks noChangeArrowheads="1"/>
            </p:cNvSpPr>
            <p:nvPr/>
          </p:nvSpPr>
          <p:spPr bwMode="auto">
            <a:xfrm>
              <a:off x="3276600" y="5029200"/>
              <a:ext cx="381000" cy="381000"/>
            </a:xfrm>
            <a:prstGeom prst="ellipse">
              <a:avLst/>
            </a:prstGeom>
            <a:solidFill>
              <a:srgbClr val="000000"/>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67621" name="Oval 34"/>
            <p:cNvSpPr>
              <a:spLocks noChangeArrowheads="1"/>
            </p:cNvSpPr>
            <p:nvPr/>
          </p:nvSpPr>
          <p:spPr bwMode="auto">
            <a:xfrm>
              <a:off x="4191000" y="4419600"/>
              <a:ext cx="381000" cy="381000"/>
            </a:xfrm>
            <a:prstGeom prst="ellipse">
              <a:avLst/>
            </a:prstGeom>
            <a:solidFill>
              <a:srgbClr val="000000"/>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67622" name="Oval 35"/>
            <p:cNvSpPr>
              <a:spLocks noChangeArrowheads="1"/>
            </p:cNvSpPr>
            <p:nvPr/>
          </p:nvSpPr>
          <p:spPr bwMode="auto">
            <a:xfrm>
              <a:off x="3733800" y="4419600"/>
              <a:ext cx="381000" cy="381000"/>
            </a:xfrm>
            <a:prstGeom prst="ellipse">
              <a:avLst/>
            </a:prstGeom>
            <a:solidFill>
              <a:srgbClr val="000000"/>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sp>
          <p:nvSpPr>
            <p:cNvPr id="67623" name="Oval 36"/>
            <p:cNvSpPr>
              <a:spLocks noChangeArrowheads="1"/>
            </p:cNvSpPr>
            <p:nvPr/>
          </p:nvSpPr>
          <p:spPr bwMode="auto">
            <a:xfrm>
              <a:off x="3276600" y="4419600"/>
              <a:ext cx="381000" cy="381000"/>
            </a:xfrm>
            <a:prstGeom prst="ellipse">
              <a:avLst/>
            </a:prstGeom>
            <a:solidFill>
              <a:srgbClr val="000000"/>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p>
          </p:txBody>
        </p:sp>
      </p:grpSp>
      <p:sp>
        <p:nvSpPr>
          <p:cNvPr id="67587" name="Text Box 37"/>
          <p:cNvSpPr txBox="1">
            <a:spLocks noChangeArrowheads="1"/>
          </p:cNvSpPr>
          <p:nvPr/>
        </p:nvSpPr>
        <p:spPr bwMode="auto">
          <a:xfrm>
            <a:off x="1905000" y="2819401"/>
            <a:ext cx="1828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dirty="0">
                <a:solidFill>
                  <a:schemeClr val="accent2"/>
                </a:solidFill>
                <a:latin typeface="Calibri" pitchFamily="34" charset="0"/>
              </a:rPr>
              <a:t>*Mental Age</a:t>
            </a:r>
          </a:p>
        </p:txBody>
      </p:sp>
      <p:sp>
        <p:nvSpPr>
          <p:cNvPr id="67588" name="Text Box 38"/>
          <p:cNvSpPr txBox="1">
            <a:spLocks noChangeArrowheads="1"/>
          </p:cNvSpPr>
          <p:nvPr/>
        </p:nvSpPr>
        <p:spPr bwMode="auto">
          <a:xfrm>
            <a:off x="8236974" y="4304071"/>
            <a:ext cx="1905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dirty="0">
                <a:solidFill>
                  <a:schemeClr val="accent2"/>
                </a:solidFill>
                <a:latin typeface="Calibri" pitchFamily="34" charset="0"/>
              </a:rPr>
              <a:t>*Plus or Minus 2</a:t>
            </a:r>
          </a:p>
        </p:txBody>
      </p:sp>
      <p:sp>
        <p:nvSpPr>
          <p:cNvPr id="67589" name="Text Box 39"/>
          <p:cNvSpPr txBox="1">
            <a:spLocks noChangeArrowheads="1"/>
          </p:cNvSpPr>
          <p:nvPr/>
        </p:nvSpPr>
        <p:spPr bwMode="auto">
          <a:xfrm>
            <a:off x="1905000" y="334619"/>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dirty="0">
                <a:solidFill>
                  <a:srgbClr val="000000"/>
                </a:solidFill>
                <a:latin typeface="Calibri" pitchFamily="34" charset="0"/>
              </a:rPr>
              <a:t>Memory Space</a:t>
            </a:r>
          </a:p>
        </p:txBody>
      </p:sp>
    </p:spTree>
    <p:extLst>
      <p:ext uri="{BB962C8B-B14F-4D97-AF65-F5344CB8AC3E}">
        <p14:creationId xmlns:p14="http://schemas.microsoft.com/office/powerpoint/2010/main" val="35951653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AutoShape 2"/>
          <p:cNvSpPr>
            <a:spLocks noChangeArrowheads="1"/>
          </p:cNvSpPr>
          <p:nvPr/>
        </p:nvSpPr>
        <p:spPr bwMode="auto">
          <a:xfrm>
            <a:off x="2057400" y="1530626"/>
            <a:ext cx="8077200" cy="679174"/>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6000" dirty="0">
                <a:solidFill>
                  <a:srgbClr val="C00000"/>
                </a:solidFill>
                <a:latin typeface="Calibri" pitchFamily="34" charset="0"/>
              </a:rPr>
              <a:t>The Cocktail Party Effect</a:t>
            </a:r>
          </a:p>
        </p:txBody>
      </p:sp>
      <p:sp>
        <p:nvSpPr>
          <p:cNvPr id="193540" name="Text Box 7"/>
          <p:cNvSpPr txBox="1">
            <a:spLocks noChangeArrowheads="1"/>
          </p:cNvSpPr>
          <p:nvPr/>
        </p:nvSpPr>
        <p:spPr bwMode="auto">
          <a:xfrm>
            <a:off x="5048415" y="3163633"/>
            <a:ext cx="637164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dirty="0">
                <a:latin typeface="Calibri" pitchFamily="34" charset="0"/>
              </a:rPr>
              <a:t>The brain is </a:t>
            </a:r>
            <a:r>
              <a:rPr lang="en-US" sz="2800" u="sng" dirty="0">
                <a:latin typeface="Calibri" pitchFamily="34" charset="0"/>
              </a:rPr>
              <a:t>usually</a:t>
            </a:r>
            <a:r>
              <a:rPr lang="en-US" sz="2800" dirty="0">
                <a:latin typeface="Calibri" pitchFamily="34" charset="0"/>
              </a:rPr>
              <a:t> able to block out competing stimuli, in order to focus           on the task at hand                                                     			    </a:t>
            </a:r>
            <a:r>
              <a:rPr lang="en-US" sz="2800" dirty="0">
                <a:solidFill>
                  <a:srgbClr val="C00000"/>
                </a:solidFill>
                <a:latin typeface="Calibri" pitchFamily="34" charset="0"/>
              </a:rPr>
              <a:t>but not always</a:t>
            </a:r>
          </a:p>
        </p:txBody>
      </p:sp>
      <p:sp>
        <p:nvSpPr>
          <p:cNvPr id="193541" name="AutoShape 2"/>
          <p:cNvSpPr>
            <a:spLocks noChangeArrowheads="1"/>
          </p:cNvSpPr>
          <p:nvPr/>
        </p:nvSpPr>
        <p:spPr bwMode="auto">
          <a:xfrm>
            <a:off x="278296" y="228600"/>
            <a:ext cx="9856304" cy="10668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3600" dirty="0">
                <a:latin typeface="Calibri" pitchFamily="34" charset="0"/>
              </a:rPr>
              <a:t>Limitations of working memory…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712" y="2653748"/>
            <a:ext cx="4165358" cy="4035287"/>
          </a:xfrm>
          <a:prstGeom prst="rect">
            <a:avLst/>
          </a:prstGeom>
        </p:spPr>
      </p:pic>
    </p:spTree>
    <p:extLst>
      <p:ext uri="{BB962C8B-B14F-4D97-AF65-F5344CB8AC3E}">
        <p14:creationId xmlns:p14="http://schemas.microsoft.com/office/powerpoint/2010/main" val="27327556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47870" y="365125"/>
            <a:ext cx="11005930" cy="1325563"/>
          </a:xfrm>
        </p:spPr>
        <p:txBody>
          <a:bodyPr>
            <a:normAutofit/>
          </a:bodyPr>
          <a:lstStyle/>
          <a:p>
            <a:r>
              <a:rPr lang="en-CA" altLang="en-US" sz="4000" dirty="0">
                <a:solidFill>
                  <a:srgbClr val="FF0000"/>
                </a:solidFill>
                <a:latin typeface="+mn-lt"/>
              </a:rPr>
              <a:t>Metacognition</a:t>
            </a:r>
          </a:p>
        </p:txBody>
      </p:sp>
      <p:sp>
        <p:nvSpPr>
          <p:cNvPr id="36867" name="Content Placeholder 2"/>
          <p:cNvSpPr>
            <a:spLocks noGrp="1"/>
          </p:cNvSpPr>
          <p:nvPr>
            <p:ph idx="1"/>
          </p:nvPr>
        </p:nvSpPr>
        <p:spPr/>
        <p:txBody>
          <a:bodyPr/>
          <a:lstStyle/>
          <a:p>
            <a:r>
              <a:rPr lang="en-CA" altLang="en-US" sz="2600" dirty="0"/>
              <a:t>Ability to stand back and take a bird’s-eye view of oneself in a situation</a:t>
            </a:r>
          </a:p>
          <a:p>
            <a:endParaRPr lang="en-CA" altLang="en-US" sz="2600" dirty="0"/>
          </a:p>
          <a:p>
            <a:r>
              <a:rPr lang="en-CA" altLang="en-US" sz="2600" dirty="0"/>
              <a:t>Ability to observe how you problem solve and use  self-monitoring and  self-evaluative skills </a:t>
            </a:r>
          </a:p>
          <a:p>
            <a:endParaRPr lang="en-CA" altLang="en-US" sz="2600" dirty="0"/>
          </a:p>
          <a:p>
            <a:pPr marL="0" indent="0">
              <a:buNone/>
            </a:pPr>
            <a:r>
              <a:rPr lang="en-CA" altLang="en-US" sz="2600" i="1" dirty="0">
                <a:solidFill>
                  <a:srgbClr val="C00000"/>
                </a:solidFill>
              </a:rPr>
              <a:t>How well am I doing here?</a:t>
            </a:r>
          </a:p>
          <a:p>
            <a:pPr marL="0" indent="0">
              <a:buNone/>
            </a:pPr>
            <a:endParaRPr lang="en-CA" altLang="en-US" sz="2600" i="1" dirty="0">
              <a:solidFill>
                <a:srgbClr val="C00000"/>
              </a:solidFill>
            </a:endParaRPr>
          </a:p>
          <a:p>
            <a:pPr marL="0" indent="0">
              <a:buNone/>
            </a:pPr>
            <a:r>
              <a:rPr lang="en-CA" altLang="en-US" sz="2600" i="1" dirty="0">
                <a:solidFill>
                  <a:srgbClr val="C00000"/>
                </a:solidFill>
              </a:rPr>
              <a:t>How’s this working for me?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0435" y="3581814"/>
            <a:ext cx="4893365" cy="2914650"/>
          </a:xfrm>
          <a:prstGeom prst="rect">
            <a:avLst/>
          </a:prstGeom>
        </p:spPr>
      </p:pic>
    </p:spTree>
    <p:extLst>
      <p:ext uri="{BB962C8B-B14F-4D97-AF65-F5344CB8AC3E}">
        <p14:creationId xmlns:p14="http://schemas.microsoft.com/office/powerpoint/2010/main" val="6456332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ph type="title"/>
          </p:nvPr>
        </p:nvSpPr>
        <p:spPr>
          <a:xfrm>
            <a:off x="384313" y="-1190073"/>
            <a:ext cx="10956235" cy="6885195"/>
          </a:xfrm>
        </p:spPr>
        <p:txBody>
          <a:bodyPr>
            <a:normAutofit/>
          </a:bodyPr>
          <a:lstStyle/>
          <a:p>
            <a:pPr algn="ctr" eaLnBrk="1" hangingPunct="1"/>
            <a:r>
              <a:rPr lang="en-US" altLang="en-US" sz="4000" dirty="0">
                <a:latin typeface="+mn-lt"/>
              </a:rPr>
              <a:t>Puzzles Prime the Brain for Problem Solving</a:t>
            </a:r>
            <a:br>
              <a:rPr lang="en-US" altLang="en-US" sz="4000" b="1" dirty="0">
                <a:latin typeface="+mn-lt"/>
              </a:rPr>
            </a:br>
            <a:br>
              <a:rPr lang="en-US" altLang="en-US" sz="4000" dirty="0">
                <a:latin typeface="+mn-lt"/>
              </a:rPr>
            </a:br>
            <a:r>
              <a:rPr lang="en-US" altLang="en-US" sz="2400" dirty="0">
                <a:latin typeface="+mn-lt"/>
              </a:rPr>
              <a:t>When encountering a mental block, take a brain break and focus on a puzzle or word game. Puzzles, word games and brain teasers stimulate activity in the frontal lobe and right hemisphere, making neural connections more flexible for future problem solving.</a:t>
            </a:r>
            <a:br>
              <a:rPr lang="en-US" altLang="en-US" sz="4000" dirty="0">
                <a:latin typeface="Comic Sans MS" panose="030F0702030302020204" pitchFamily="66" charset="0"/>
              </a:rPr>
            </a:br>
            <a:endParaRPr lang="en-US" altLang="en-US" sz="4000" dirty="0">
              <a:latin typeface="Comic Sans MS" panose="030F0702030302020204" pitchFamily="66"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339" y="4333461"/>
            <a:ext cx="3200400" cy="164658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0993" y="4541768"/>
            <a:ext cx="2533650" cy="1809750"/>
          </a:xfrm>
          <a:prstGeom prst="rect">
            <a:avLst/>
          </a:prstGeom>
        </p:spPr>
      </p:pic>
      <p:sp>
        <p:nvSpPr>
          <p:cNvPr id="4" name="AutoShape 2" descr="Image result for candy crush addiction"/>
          <p:cNvSpPr>
            <a:spLocks noChangeAspect="1" noChangeArrowheads="1"/>
          </p:cNvSpPr>
          <p:nvPr/>
        </p:nvSpPr>
        <p:spPr bwMode="auto">
          <a:xfrm>
            <a:off x="384313" y="-71299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Image result for candy crush addiction"/>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4713" y="3537500"/>
            <a:ext cx="5695121" cy="3042203"/>
          </a:xfrm>
          <a:prstGeom prst="rect">
            <a:avLst/>
          </a:prstGeom>
        </p:spPr>
      </p:pic>
    </p:spTree>
    <p:extLst>
      <p:ext uri="{BB962C8B-B14F-4D97-AF65-F5344CB8AC3E}">
        <p14:creationId xmlns:p14="http://schemas.microsoft.com/office/powerpoint/2010/main" val="32683203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98783" y="365125"/>
            <a:ext cx="11155017" cy="1325563"/>
          </a:xfrm>
        </p:spPr>
        <p:txBody>
          <a:bodyPr>
            <a:normAutofit/>
          </a:bodyPr>
          <a:lstStyle/>
          <a:p>
            <a:r>
              <a:rPr lang="en-CA" altLang="en-US" sz="3600" dirty="0">
                <a:solidFill>
                  <a:srgbClr val="FF0000"/>
                </a:solidFill>
                <a:latin typeface="+mn-lt"/>
              </a:rPr>
              <a:t>Response Inhibition</a:t>
            </a:r>
          </a:p>
        </p:txBody>
      </p:sp>
      <p:sp>
        <p:nvSpPr>
          <p:cNvPr id="38915" name="Content Placeholder 2"/>
          <p:cNvSpPr>
            <a:spLocks noGrp="1"/>
          </p:cNvSpPr>
          <p:nvPr>
            <p:ph idx="1"/>
          </p:nvPr>
        </p:nvSpPr>
        <p:spPr>
          <a:xfrm>
            <a:off x="838200" y="1741489"/>
            <a:ext cx="10515600" cy="4351338"/>
          </a:xfrm>
        </p:spPr>
        <p:txBody>
          <a:bodyPr/>
          <a:lstStyle/>
          <a:p>
            <a:r>
              <a:rPr lang="en-CA" altLang="en-US" sz="2600" dirty="0"/>
              <a:t>Capacity to think before acting</a:t>
            </a:r>
          </a:p>
          <a:p>
            <a:r>
              <a:rPr lang="en-CA" altLang="en-US" sz="2600" dirty="0"/>
              <a:t>Ability to resist the urge to say or do something </a:t>
            </a:r>
          </a:p>
          <a:p>
            <a:endParaRPr lang="en-CA" altLang="en-US" sz="2600" dirty="0"/>
          </a:p>
          <a:p>
            <a:r>
              <a:rPr lang="en-CA" altLang="en-US" sz="2600" dirty="0"/>
              <a:t>Allows us the time to evaluate a situation and </a:t>
            </a:r>
          </a:p>
          <a:p>
            <a:pPr marL="0" indent="0">
              <a:buNone/>
            </a:pPr>
            <a:r>
              <a:rPr lang="en-CA" altLang="en-US" sz="2600" dirty="0"/>
              <a:t>   how our behavior might impact it </a:t>
            </a:r>
          </a:p>
          <a:p>
            <a:endParaRPr lang="en-CA" altLang="en-US" sz="2600" dirty="0"/>
          </a:p>
          <a:p>
            <a:pPr marL="0" indent="0">
              <a:buNone/>
            </a:pPr>
            <a:r>
              <a:rPr lang="en-CA" altLang="en-US" sz="2600" i="1" dirty="0">
                <a:solidFill>
                  <a:srgbClr val="C00000"/>
                </a:solidFill>
              </a:rPr>
              <a:t>Can I control my impulses?</a:t>
            </a:r>
          </a:p>
        </p:txBody>
      </p:sp>
      <p:pic>
        <p:nvPicPr>
          <p:cNvPr id="4" name="Picture 2" descr="http://4.bp.blogspot.com/_7Q-tD8eW2rE/SYmmftHeS3I/AAAAAAAACi0/N5axdUXGL9I/s400/KidStickingKnifeinElectricSock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1912" y="1690688"/>
            <a:ext cx="4055165" cy="440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34829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xit" presetSubtype="4" fill="hold" nodeType="clickEffect">
                                  <p:stCondLst>
                                    <p:cond delay="0"/>
                                  </p:stCondLst>
                                  <p:childTnLst>
                                    <p:anim calcmode="lin" valueType="num">
                                      <p:cBhvr additive="base">
                                        <p:cTn id="13" dur="500"/>
                                        <p:tgtEl>
                                          <p:spTgt spid="4"/>
                                        </p:tgtEl>
                                        <p:attrNameLst>
                                          <p:attrName>ppt_x</p:attrName>
                                        </p:attrNameLst>
                                      </p:cBhvr>
                                      <p:tavLst>
                                        <p:tav tm="0">
                                          <p:val>
                                            <p:strVal val="ppt_x"/>
                                          </p:val>
                                        </p:tav>
                                        <p:tav tm="100000">
                                          <p:val>
                                            <p:strVal val="ppt_x"/>
                                          </p:val>
                                        </p:tav>
                                      </p:tavLst>
                                    </p:anim>
                                    <p:anim calcmode="lin" valueType="num">
                                      <p:cBhvr additive="base">
                                        <p:cTn id="14" dur="500"/>
                                        <p:tgtEl>
                                          <p:spTgt spid="4"/>
                                        </p:tgtEl>
                                        <p:attrNameLst>
                                          <p:attrName>ppt_y</p:attrName>
                                        </p:attrNameLst>
                                      </p:cBhvr>
                                      <p:tavLst>
                                        <p:tav tm="0">
                                          <p:val>
                                            <p:strVal val="ppt_y"/>
                                          </p:val>
                                        </p:tav>
                                        <p:tav tm="100000">
                                          <p:val>
                                            <p:strVal val="1+ppt_h/2"/>
                                          </p:val>
                                        </p:tav>
                                      </p:tavLst>
                                    </p:anim>
                                    <p:set>
                                      <p:cBhvr>
                                        <p:cTn id="1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2655" y="381001"/>
            <a:ext cx="8534400" cy="6186309"/>
          </a:xfrm>
          <a:prstGeom prst="rect">
            <a:avLst/>
          </a:prstGeom>
          <a:noFill/>
        </p:spPr>
        <p:txBody>
          <a:bodyPr wrap="square" rtlCol="0">
            <a:spAutoFit/>
          </a:bodyPr>
          <a:lstStyle/>
          <a:p>
            <a:pPr algn="ctr"/>
            <a:r>
              <a:rPr lang="en-US" sz="6600" b="1" dirty="0">
                <a:solidFill>
                  <a:srgbClr val="00B050"/>
                </a:solidFill>
                <a:latin typeface="Calibri" pitchFamily="34" charset="0"/>
                <a:cs typeface="Calibri" pitchFamily="34" charset="0"/>
              </a:rPr>
              <a:t>YELLOW</a:t>
            </a:r>
            <a:r>
              <a:rPr lang="en-US" sz="6600" b="1" dirty="0">
                <a:latin typeface="Calibri" pitchFamily="34" charset="0"/>
                <a:cs typeface="Calibri" pitchFamily="34" charset="0"/>
              </a:rPr>
              <a:t> </a:t>
            </a:r>
            <a:r>
              <a:rPr lang="en-US" sz="6600" b="1" dirty="0">
                <a:solidFill>
                  <a:srgbClr val="FF0000"/>
                </a:solidFill>
                <a:latin typeface="Calibri" pitchFamily="34" charset="0"/>
                <a:cs typeface="Calibri" pitchFamily="34" charset="0"/>
              </a:rPr>
              <a:t>BLUE</a:t>
            </a:r>
            <a:r>
              <a:rPr lang="en-US" sz="6600" b="1" dirty="0">
                <a:latin typeface="Calibri" pitchFamily="34" charset="0"/>
                <a:cs typeface="Calibri" pitchFamily="34" charset="0"/>
              </a:rPr>
              <a:t> </a:t>
            </a:r>
            <a:r>
              <a:rPr lang="en-US" sz="6600" b="1" dirty="0">
                <a:solidFill>
                  <a:srgbClr val="0070C0"/>
                </a:solidFill>
                <a:latin typeface="Calibri" pitchFamily="34" charset="0"/>
                <a:cs typeface="Calibri" pitchFamily="34" charset="0"/>
              </a:rPr>
              <a:t>ORANGE</a:t>
            </a:r>
            <a:r>
              <a:rPr lang="en-US" sz="6600" b="1" dirty="0">
                <a:latin typeface="Calibri" pitchFamily="34" charset="0"/>
                <a:cs typeface="Calibri" pitchFamily="34" charset="0"/>
              </a:rPr>
              <a:t> </a:t>
            </a:r>
            <a:r>
              <a:rPr lang="en-US" sz="6600" b="1" dirty="0">
                <a:solidFill>
                  <a:srgbClr val="FFFF00"/>
                </a:solidFill>
                <a:latin typeface="Calibri" pitchFamily="34" charset="0"/>
                <a:cs typeface="Calibri" pitchFamily="34" charset="0"/>
              </a:rPr>
              <a:t>BLACK</a:t>
            </a:r>
            <a:r>
              <a:rPr lang="en-US" sz="6600" b="1" dirty="0">
                <a:latin typeface="Calibri" pitchFamily="34" charset="0"/>
                <a:cs typeface="Calibri" pitchFamily="34" charset="0"/>
              </a:rPr>
              <a:t> </a:t>
            </a:r>
            <a:r>
              <a:rPr lang="en-US" sz="6600" b="1" dirty="0">
                <a:solidFill>
                  <a:srgbClr val="0070C0"/>
                </a:solidFill>
                <a:latin typeface="Calibri" pitchFamily="34" charset="0"/>
                <a:cs typeface="Calibri" pitchFamily="34" charset="0"/>
              </a:rPr>
              <a:t>RED</a:t>
            </a:r>
            <a:r>
              <a:rPr lang="en-US" sz="6600" b="1" dirty="0">
                <a:latin typeface="Calibri" pitchFamily="34" charset="0"/>
                <a:cs typeface="Calibri" pitchFamily="34" charset="0"/>
              </a:rPr>
              <a:t> GREEN </a:t>
            </a:r>
            <a:r>
              <a:rPr lang="en-US" sz="6600" b="1" dirty="0">
                <a:solidFill>
                  <a:srgbClr val="FF0000"/>
                </a:solidFill>
                <a:latin typeface="Calibri" pitchFamily="34" charset="0"/>
                <a:cs typeface="Calibri" pitchFamily="34" charset="0"/>
              </a:rPr>
              <a:t>PURPLE</a:t>
            </a:r>
            <a:r>
              <a:rPr lang="en-US" sz="6600" b="1" dirty="0">
                <a:latin typeface="Calibri" pitchFamily="34" charset="0"/>
                <a:cs typeface="Calibri" pitchFamily="34" charset="0"/>
              </a:rPr>
              <a:t> </a:t>
            </a:r>
            <a:r>
              <a:rPr lang="en-US" sz="6600" b="1" dirty="0">
                <a:solidFill>
                  <a:srgbClr val="0070C0"/>
                </a:solidFill>
                <a:latin typeface="Calibri" pitchFamily="34" charset="0"/>
                <a:cs typeface="Calibri" pitchFamily="34" charset="0"/>
              </a:rPr>
              <a:t>YELLOW</a:t>
            </a:r>
            <a:r>
              <a:rPr lang="en-US" sz="6600" b="1" dirty="0">
                <a:latin typeface="Calibri" pitchFamily="34" charset="0"/>
                <a:cs typeface="Calibri" pitchFamily="34" charset="0"/>
              </a:rPr>
              <a:t> </a:t>
            </a:r>
            <a:r>
              <a:rPr lang="en-US" sz="6600" b="1" dirty="0">
                <a:solidFill>
                  <a:srgbClr val="00B050"/>
                </a:solidFill>
                <a:latin typeface="Calibri" pitchFamily="34" charset="0"/>
                <a:cs typeface="Calibri" pitchFamily="34" charset="0"/>
              </a:rPr>
              <a:t>RED</a:t>
            </a:r>
            <a:r>
              <a:rPr lang="en-US" sz="6600" b="1" dirty="0">
                <a:latin typeface="Calibri" pitchFamily="34" charset="0"/>
                <a:cs typeface="Calibri" pitchFamily="34" charset="0"/>
              </a:rPr>
              <a:t> ORANGE </a:t>
            </a:r>
            <a:r>
              <a:rPr lang="en-US" sz="6600" b="1" dirty="0">
                <a:solidFill>
                  <a:srgbClr val="FF0000"/>
                </a:solidFill>
                <a:latin typeface="Calibri" pitchFamily="34" charset="0"/>
                <a:cs typeface="Calibri" pitchFamily="34" charset="0"/>
              </a:rPr>
              <a:t>GREEN </a:t>
            </a:r>
            <a:r>
              <a:rPr lang="en-US" sz="6600" b="1" dirty="0">
                <a:solidFill>
                  <a:srgbClr val="FFFF00"/>
                </a:solidFill>
                <a:latin typeface="Calibri" pitchFamily="34" charset="0"/>
                <a:cs typeface="Calibri" pitchFamily="34" charset="0"/>
              </a:rPr>
              <a:t>BLACK</a:t>
            </a:r>
            <a:r>
              <a:rPr lang="en-US" sz="6600" b="1" dirty="0">
                <a:latin typeface="Calibri" pitchFamily="34" charset="0"/>
                <a:cs typeface="Calibri" pitchFamily="34" charset="0"/>
              </a:rPr>
              <a:t> </a:t>
            </a:r>
            <a:r>
              <a:rPr lang="en-US" sz="6600" b="1" dirty="0">
                <a:solidFill>
                  <a:srgbClr val="00B050"/>
                </a:solidFill>
                <a:latin typeface="Calibri" pitchFamily="34" charset="0"/>
                <a:cs typeface="Calibri" pitchFamily="34" charset="0"/>
              </a:rPr>
              <a:t>BLUE</a:t>
            </a:r>
            <a:r>
              <a:rPr lang="en-US" sz="6600" b="1" dirty="0">
                <a:latin typeface="Calibri" pitchFamily="34" charset="0"/>
                <a:cs typeface="Calibri" pitchFamily="34" charset="0"/>
              </a:rPr>
              <a:t> </a:t>
            </a:r>
            <a:r>
              <a:rPr lang="en-US" sz="6600" b="1" dirty="0">
                <a:solidFill>
                  <a:srgbClr val="0070C0"/>
                </a:solidFill>
                <a:latin typeface="Calibri" pitchFamily="34" charset="0"/>
                <a:cs typeface="Calibri" pitchFamily="34" charset="0"/>
              </a:rPr>
              <a:t>RED</a:t>
            </a:r>
            <a:r>
              <a:rPr lang="en-US" sz="6600" b="1" dirty="0">
                <a:latin typeface="Calibri" pitchFamily="34" charset="0"/>
                <a:cs typeface="Calibri" pitchFamily="34" charset="0"/>
              </a:rPr>
              <a:t> PURPLE </a:t>
            </a:r>
            <a:r>
              <a:rPr lang="en-US" sz="6600" b="1" dirty="0">
                <a:solidFill>
                  <a:srgbClr val="0070C0"/>
                </a:solidFill>
                <a:latin typeface="Calibri" pitchFamily="34" charset="0"/>
                <a:cs typeface="Calibri" pitchFamily="34" charset="0"/>
              </a:rPr>
              <a:t>GREEN</a:t>
            </a:r>
            <a:r>
              <a:rPr lang="en-US" sz="6600" b="1" dirty="0">
                <a:latin typeface="Calibri" pitchFamily="34" charset="0"/>
                <a:cs typeface="Calibri" pitchFamily="34" charset="0"/>
              </a:rPr>
              <a:t> </a:t>
            </a:r>
            <a:r>
              <a:rPr lang="en-US" sz="6600" b="1" dirty="0">
                <a:solidFill>
                  <a:srgbClr val="FF0000"/>
                </a:solidFill>
                <a:latin typeface="Calibri" pitchFamily="34" charset="0"/>
                <a:cs typeface="Calibri" pitchFamily="34" charset="0"/>
              </a:rPr>
              <a:t>BLUE</a:t>
            </a:r>
            <a:r>
              <a:rPr lang="en-US" sz="6600" b="1" dirty="0">
                <a:latin typeface="Calibri" pitchFamily="34" charset="0"/>
                <a:cs typeface="Calibri" pitchFamily="34" charset="0"/>
              </a:rPr>
              <a:t> </a:t>
            </a:r>
            <a:r>
              <a:rPr lang="en-US" sz="6600" b="1" dirty="0">
                <a:solidFill>
                  <a:srgbClr val="00B050"/>
                </a:solidFill>
                <a:latin typeface="Calibri" pitchFamily="34" charset="0"/>
                <a:cs typeface="Calibri" pitchFamily="34" charset="0"/>
              </a:rPr>
              <a:t>ORANGE</a:t>
            </a:r>
          </a:p>
        </p:txBody>
      </p:sp>
    </p:spTree>
    <p:extLst>
      <p:ext uri="{BB962C8B-B14F-4D97-AF65-F5344CB8AC3E}">
        <p14:creationId xmlns:p14="http://schemas.microsoft.com/office/powerpoint/2010/main" val="31995404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http://test.sajha.com/sajha/html/images/humor/animal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7714" y="1052514"/>
            <a:ext cx="561657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24860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98783" y="365125"/>
            <a:ext cx="11155017" cy="1325563"/>
          </a:xfrm>
        </p:spPr>
        <p:txBody>
          <a:bodyPr>
            <a:normAutofit/>
          </a:bodyPr>
          <a:lstStyle/>
          <a:p>
            <a:r>
              <a:rPr lang="en-CA" altLang="en-US" sz="4000" dirty="0">
                <a:solidFill>
                  <a:srgbClr val="FF0000"/>
                </a:solidFill>
                <a:latin typeface="+mn-lt"/>
              </a:rPr>
              <a:t>Emotional Control</a:t>
            </a:r>
          </a:p>
        </p:txBody>
      </p:sp>
      <p:sp>
        <p:nvSpPr>
          <p:cNvPr id="43011" name="Content Placeholder 2"/>
          <p:cNvSpPr>
            <a:spLocks noGrp="1"/>
          </p:cNvSpPr>
          <p:nvPr>
            <p:ph idx="1"/>
          </p:nvPr>
        </p:nvSpPr>
        <p:spPr/>
        <p:txBody>
          <a:bodyPr/>
          <a:lstStyle/>
          <a:p>
            <a:r>
              <a:rPr lang="en-CA" altLang="en-US" sz="2600" dirty="0"/>
              <a:t>Self-regulation of affect</a:t>
            </a:r>
          </a:p>
          <a:p>
            <a:endParaRPr lang="en-CA" altLang="en-US" sz="2600" dirty="0"/>
          </a:p>
          <a:p>
            <a:r>
              <a:rPr lang="en-CA" altLang="en-US" sz="2600" dirty="0"/>
              <a:t>Ability to manage emotions in order to achieve</a:t>
            </a:r>
          </a:p>
          <a:p>
            <a:pPr marL="0" indent="0">
              <a:buNone/>
            </a:pPr>
            <a:r>
              <a:rPr lang="en-CA" altLang="en-US" sz="2600" dirty="0"/>
              <a:t>   goals, complete tasks or control and direct behavior</a:t>
            </a:r>
          </a:p>
          <a:p>
            <a:endParaRPr lang="en-CA" altLang="en-US" sz="2600" dirty="0"/>
          </a:p>
          <a:p>
            <a:endParaRPr lang="en-CA" altLang="en-US" sz="2600" i="1" dirty="0"/>
          </a:p>
          <a:p>
            <a:pPr marL="0" indent="0">
              <a:buNone/>
            </a:pPr>
            <a:r>
              <a:rPr lang="en-CA" altLang="en-US" sz="2600" i="1" dirty="0">
                <a:solidFill>
                  <a:srgbClr val="C00000"/>
                </a:solidFill>
              </a:rPr>
              <a:t>Can I control my emotions?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6300" y="613709"/>
            <a:ext cx="2857500" cy="2143125"/>
          </a:xfrm>
          <a:prstGeom prst="rect">
            <a:avLst/>
          </a:prstGeom>
        </p:spPr>
      </p:pic>
      <p:pic>
        <p:nvPicPr>
          <p:cNvPr id="3" name="Picture 2"/>
          <p:cNvPicPr>
            <a:picLocks noChangeAspect="1"/>
          </p:cNvPicPr>
          <p:nvPr/>
        </p:nvPicPr>
        <p:blipFill>
          <a:blip r:embed="rId4"/>
          <a:stretch>
            <a:fillRect/>
          </a:stretch>
        </p:blipFill>
        <p:spPr>
          <a:xfrm>
            <a:off x="6911546" y="3739979"/>
            <a:ext cx="5280454" cy="2759675"/>
          </a:xfrm>
          <a:prstGeom prst="rect">
            <a:avLst/>
          </a:prstGeom>
        </p:spPr>
      </p:pic>
    </p:spTree>
    <p:extLst>
      <p:ext uri="{BB962C8B-B14F-4D97-AF65-F5344CB8AC3E}">
        <p14:creationId xmlns:p14="http://schemas.microsoft.com/office/powerpoint/2010/main" val="2981754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fea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981200"/>
            <a:ext cx="3175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5"/>
          <p:cNvSpPr txBox="1">
            <a:spLocks noChangeArrowheads="1"/>
          </p:cNvSpPr>
          <p:nvPr/>
        </p:nvSpPr>
        <p:spPr bwMode="auto">
          <a:xfrm>
            <a:off x="854111" y="533401"/>
            <a:ext cx="106010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dirty="0">
                <a:latin typeface="+mn-lt"/>
              </a:rPr>
              <a:t>What emotion is this woman expressing?</a:t>
            </a:r>
          </a:p>
        </p:txBody>
      </p:sp>
    </p:spTree>
    <p:extLst>
      <p:ext uri="{BB962C8B-B14F-4D97-AF65-F5344CB8AC3E}">
        <p14:creationId xmlns:p14="http://schemas.microsoft.com/office/powerpoint/2010/main" val="22539810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67139" y="365125"/>
            <a:ext cx="10886661" cy="1325563"/>
          </a:xfrm>
        </p:spPr>
        <p:txBody>
          <a:bodyPr>
            <a:normAutofit/>
          </a:bodyPr>
          <a:lstStyle/>
          <a:p>
            <a:pPr eaLnBrk="1" hangingPunct="1"/>
            <a:r>
              <a:rPr lang="en-US" altLang="en-US" sz="3600" dirty="0">
                <a:solidFill>
                  <a:srgbClr val="C00000"/>
                </a:solidFill>
                <a:latin typeface="+mn-lt"/>
              </a:rPr>
              <a:t>HOT</a:t>
            </a:r>
            <a:r>
              <a:rPr lang="en-US" altLang="en-US" sz="3600" dirty="0">
                <a:latin typeface="+mn-lt"/>
              </a:rPr>
              <a:t> AND </a:t>
            </a:r>
            <a:r>
              <a:rPr lang="en-US" altLang="en-US" sz="3600" dirty="0">
                <a:solidFill>
                  <a:schemeClr val="accent1">
                    <a:lumMod val="75000"/>
                  </a:schemeClr>
                </a:solidFill>
                <a:latin typeface="+mn-lt"/>
              </a:rPr>
              <a:t>COLD</a:t>
            </a:r>
            <a:r>
              <a:rPr lang="en-US" altLang="en-US" sz="3600" dirty="0">
                <a:latin typeface="+mn-lt"/>
              </a:rPr>
              <a:t> COGNITION</a:t>
            </a:r>
          </a:p>
        </p:txBody>
      </p:sp>
      <p:sp>
        <p:nvSpPr>
          <p:cNvPr id="45059" name="Rectangle 3"/>
          <p:cNvSpPr>
            <a:spLocks noGrp="1" noChangeArrowheads="1"/>
          </p:cNvSpPr>
          <p:nvPr>
            <p:ph idx="1"/>
          </p:nvPr>
        </p:nvSpPr>
        <p:spPr>
          <a:xfrm>
            <a:off x="975053" y="1828800"/>
            <a:ext cx="10723304" cy="4447773"/>
          </a:xfrm>
        </p:spPr>
        <p:txBody>
          <a:bodyPr/>
          <a:lstStyle/>
          <a:p>
            <a:pPr eaLnBrk="1" hangingPunct="1">
              <a:lnSpc>
                <a:spcPct val="90000"/>
              </a:lnSpc>
            </a:pPr>
            <a:r>
              <a:rPr lang="en-US" altLang="en-US" dirty="0"/>
              <a:t>Thoughts and emotions are intertwined – adolescents need to develop a balance between cognitive and affective systems of the brain</a:t>
            </a:r>
          </a:p>
          <a:p>
            <a:pPr lvl="1"/>
            <a:r>
              <a:rPr lang="en-US" altLang="en-US" dirty="0">
                <a:solidFill>
                  <a:schemeClr val="accent1">
                    <a:lumMod val="75000"/>
                  </a:schemeClr>
                </a:solidFill>
              </a:rPr>
              <a:t>COLD</a:t>
            </a:r>
            <a:r>
              <a:rPr lang="en-US" altLang="en-US" dirty="0"/>
              <a:t> cognition refers to thinking under conditions of low emotions and/or arousal</a:t>
            </a:r>
          </a:p>
          <a:p>
            <a:pPr lvl="1"/>
            <a:r>
              <a:rPr lang="en-US" altLang="en-US" dirty="0">
                <a:solidFill>
                  <a:srgbClr val="C00000"/>
                </a:solidFill>
              </a:rPr>
              <a:t>HOT</a:t>
            </a:r>
            <a:r>
              <a:rPr lang="en-US" altLang="en-US" dirty="0"/>
              <a:t> cognition refers to thinking under conditions of strong feelings or arousal</a:t>
            </a:r>
          </a:p>
          <a:p>
            <a:pPr lvl="1"/>
            <a:endParaRPr lang="en-US" altLang="en-US" dirty="0"/>
          </a:p>
          <a:p>
            <a:pPr eaLnBrk="1" hangingPunct="1">
              <a:lnSpc>
                <a:spcPct val="90000"/>
              </a:lnSpc>
            </a:pPr>
            <a:r>
              <a:rPr lang="en-US" altLang="en-US" dirty="0"/>
              <a:t>Decisions made under conditions of strong affect are difficult to influence by cool rational thought alone</a:t>
            </a:r>
          </a:p>
        </p:txBody>
      </p:sp>
      <p:pic>
        <p:nvPicPr>
          <p:cNvPr id="45060" name="Picture 4" descr="MMj0336344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171827" y="5365820"/>
            <a:ext cx="1434611" cy="1276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5" descr="MMj0236472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636371" y="5365820"/>
            <a:ext cx="1269860" cy="1276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2856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1318054" y="365125"/>
            <a:ext cx="8559114" cy="6365875"/>
          </a:xfrm>
        </p:spPr>
      </p:pic>
    </p:spTree>
    <p:extLst>
      <p:ext uri="{BB962C8B-B14F-4D97-AF65-F5344CB8AC3E}">
        <p14:creationId xmlns:p14="http://schemas.microsoft.com/office/powerpoint/2010/main" val="7688746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p:cNvSpPr>
            <a:spLocks noGrp="1"/>
          </p:cNvSpPr>
          <p:nvPr>
            <p:ph type="title"/>
          </p:nvPr>
        </p:nvSpPr>
        <p:spPr>
          <a:xfrm>
            <a:off x="387626" y="228600"/>
            <a:ext cx="7765774" cy="1143000"/>
          </a:xfrm>
        </p:spPr>
        <p:txBody>
          <a:bodyPr>
            <a:normAutofit/>
          </a:bodyPr>
          <a:lstStyle/>
          <a:p>
            <a:pPr eaLnBrk="1" hangingPunct="1"/>
            <a:r>
              <a:rPr lang="en-US" altLang="en-US" sz="3600" dirty="0">
                <a:latin typeface="+mn-lt"/>
              </a:rPr>
              <a:t>All roads lead to the amygdala</a:t>
            </a:r>
          </a:p>
        </p:txBody>
      </p:sp>
      <p:pic>
        <p:nvPicPr>
          <p:cNvPr id="194563" name="Picture 2" descr="http://www.goldenwoodsoap.com/fpdb/images/almo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304801"/>
            <a:ext cx="2342322"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64" name="Picture 4" descr="http://thebrain.mcgill.ca/flash/i/i_04/i_04_cr/i_04_cr_peu/i_04_cr_peu_1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4214" y="1267999"/>
            <a:ext cx="498792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6510130" y="1888436"/>
            <a:ext cx="5466522" cy="21070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SzPct val="100000"/>
              <a:defRPr/>
            </a:pPr>
            <a:r>
              <a:rPr lang="en-US" sz="2000" b="1" dirty="0"/>
              <a:t>Cortical Pathway </a:t>
            </a:r>
          </a:p>
          <a:p>
            <a:pPr marL="342900" indent="-342900">
              <a:buClr>
                <a:srgbClr val="000000"/>
              </a:buClr>
              <a:buSzPct val="100000"/>
              <a:buFontTx/>
              <a:buChar char="-"/>
              <a:defRPr/>
            </a:pPr>
            <a:r>
              <a:rPr lang="en-US" sz="2000" dirty="0"/>
              <a:t>cognitive connections with amygdala</a:t>
            </a:r>
          </a:p>
          <a:p>
            <a:pPr marL="342900" indent="-342900">
              <a:buClr>
                <a:srgbClr val="000000"/>
              </a:buClr>
              <a:buSzPct val="100000"/>
              <a:buFontTx/>
              <a:buChar char="-"/>
              <a:defRPr/>
            </a:pPr>
            <a:r>
              <a:rPr lang="en-US" sz="2000" dirty="0"/>
              <a:t>High and slow</a:t>
            </a:r>
          </a:p>
          <a:p>
            <a:pPr marL="342900" indent="-342900">
              <a:buClr>
                <a:srgbClr val="000000"/>
              </a:buClr>
              <a:buSzPct val="100000"/>
              <a:buFontTx/>
              <a:buChar char="-"/>
              <a:defRPr/>
            </a:pPr>
            <a:r>
              <a:rPr lang="en-US" sz="2000" dirty="0"/>
              <a:t>Stop and think before reacting</a:t>
            </a:r>
          </a:p>
          <a:p>
            <a:pPr marL="342900" indent="-342900">
              <a:buClr>
                <a:srgbClr val="000000"/>
              </a:buClr>
              <a:buSzPct val="100000"/>
              <a:buFontTx/>
              <a:buChar char="-"/>
              <a:defRPr/>
            </a:pPr>
            <a:r>
              <a:rPr lang="en-US" sz="2000" dirty="0"/>
              <a:t>High road processing – rational, controlled</a:t>
            </a:r>
          </a:p>
          <a:p>
            <a:pPr marL="285750" indent="-285750">
              <a:buClr>
                <a:srgbClr val="000000"/>
              </a:buClr>
              <a:buSzPct val="100000"/>
              <a:buFontTx/>
              <a:buChar char="-"/>
              <a:defRPr/>
            </a:pPr>
            <a:endParaRPr lang="en-US" dirty="0"/>
          </a:p>
        </p:txBody>
      </p:sp>
      <p:sp>
        <p:nvSpPr>
          <p:cNvPr id="7" name="Rounded Rectangle 6"/>
          <p:cNvSpPr/>
          <p:nvPr/>
        </p:nvSpPr>
        <p:spPr>
          <a:xfrm>
            <a:off x="6510130" y="4124739"/>
            <a:ext cx="5466522" cy="228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SzPct val="100000"/>
              <a:defRPr/>
            </a:pPr>
            <a:r>
              <a:rPr lang="en-US" sz="2000" b="1" dirty="0"/>
              <a:t>Thalamic Pathway</a:t>
            </a:r>
          </a:p>
          <a:p>
            <a:pPr marL="342900" indent="-342900">
              <a:buClr>
                <a:srgbClr val="000000"/>
              </a:buClr>
              <a:buSzPct val="100000"/>
              <a:buFontTx/>
              <a:buChar char="-"/>
              <a:defRPr/>
            </a:pPr>
            <a:r>
              <a:rPr lang="en-US" sz="2000" dirty="0"/>
              <a:t>lower order connections with amygdala</a:t>
            </a:r>
          </a:p>
          <a:p>
            <a:pPr marL="342900" indent="-342900">
              <a:buClr>
                <a:srgbClr val="000000"/>
              </a:buClr>
              <a:buSzPct val="100000"/>
              <a:buFontTx/>
              <a:buChar char="-"/>
              <a:defRPr/>
            </a:pPr>
            <a:r>
              <a:rPr lang="en-US" sz="2000" dirty="0"/>
              <a:t>Low and fast</a:t>
            </a:r>
          </a:p>
          <a:p>
            <a:pPr marL="342900" indent="-342900">
              <a:buClr>
                <a:srgbClr val="000000"/>
              </a:buClr>
              <a:buSzPct val="100000"/>
              <a:buFontTx/>
              <a:buChar char="-"/>
              <a:defRPr/>
            </a:pPr>
            <a:r>
              <a:rPr lang="en-US" sz="2000" dirty="0"/>
              <a:t>Shoot first and ask questions later</a:t>
            </a:r>
          </a:p>
          <a:p>
            <a:pPr marL="342900" indent="-342900">
              <a:buClr>
                <a:srgbClr val="000000"/>
              </a:buClr>
              <a:buSzPct val="100000"/>
              <a:buFontTx/>
              <a:buChar char="-"/>
              <a:defRPr/>
            </a:pPr>
            <a:r>
              <a:rPr lang="en-US" sz="2000" dirty="0"/>
              <a:t>Low road processing – automatic, </a:t>
            </a:r>
            <a:r>
              <a:rPr lang="en-US" sz="2000" dirty="0" err="1"/>
              <a:t>prepotent</a:t>
            </a:r>
            <a:r>
              <a:rPr lang="en-US" sz="2000" dirty="0"/>
              <a:t>, initiated by amygdala</a:t>
            </a:r>
          </a:p>
          <a:p>
            <a:pPr marL="285750" indent="-285750">
              <a:buClr>
                <a:srgbClr val="000000"/>
              </a:buClr>
              <a:buSzPct val="100000"/>
              <a:buFontTx/>
              <a:buChar char="-"/>
              <a:defRPr/>
            </a:pPr>
            <a:endParaRPr lang="en-US" dirty="0"/>
          </a:p>
        </p:txBody>
      </p:sp>
    </p:spTree>
    <p:extLst>
      <p:ext uri="{BB962C8B-B14F-4D97-AF65-F5344CB8AC3E}">
        <p14:creationId xmlns:p14="http://schemas.microsoft.com/office/powerpoint/2010/main" val="2278015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616226" y="274638"/>
            <a:ext cx="6775174" cy="1143000"/>
          </a:xfrm>
        </p:spPr>
        <p:txBody>
          <a:bodyPr>
            <a:normAutofit/>
          </a:bodyPr>
          <a:lstStyle/>
          <a:p>
            <a:pPr eaLnBrk="1" hangingPunct="1"/>
            <a:r>
              <a:rPr lang="en-US" altLang="en-US" sz="3600" dirty="0">
                <a:solidFill>
                  <a:srgbClr val="FF0000"/>
                </a:solidFill>
                <a:latin typeface="+mn-lt"/>
              </a:rPr>
              <a:t>Amygdala Hijack</a:t>
            </a:r>
          </a:p>
        </p:txBody>
      </p:sp>
      <p:sp>
        <p:nvSpPr>
          <p:cNvPr id="202755" name="Rectangle 4"/>
          <p:cNvSpPr>
            <a:spLocks noChangeArrowheads="1"/>
          </p:cNvSpPr>
          <p:nvPr/>
        </p:nvSpPr>
        <p:spPr bwMode="auto">
          <a:xfrm>
            <a:off x="6248399" y="2121684"/>
            <a:ext cx="553940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buClr>
                <a:srgbClr val="000000"/>
              </a:buClr>
              <a:buSzPct val="100000"/>
              <a:buFont typeface="Times New Roman" panose="02020603050405020304" pitchFamily="18" charset="0"/>
              <a:buNone/>
            </a:pPr>
            <a:r>
              <a:rPr lang="en-US" altLang="en-US" sz="2400" i="1" dirty="0">
                <a:latin typeface="Calibri" panose="020F0502020204030204" pitchFamily="34" charset="0"/>
              </a:rPr>
              <a:t>Like any skilled air traffic controller, the thalamus can quickly react to potential threat. In that case, it bypasses the cortex -- the thinking brain -- and the signal goes straight to the amygdala. </a:t>
            </a:r>
            <a:r>
              <a:rPr lang="en-US" altLang="en-US" sz="2400" i="1" dirty="0">
                <a:solidFill>
                  <a:srgbClr val="FF0000"/>
                </a:solidFill>
                <a:latin typeface="Calibri" panose="020F0502020204030204" pitchFamily="34" charset="0"/>
              </a:rPr>
              <a:t>The amygdala can only react based on </a:t>
            </a:r>
            <a:r>
              <a:rPr lang="en-US" altLang="en-US" sz="2400" i="1" u="sng" dirty="0">
                <a:solidFill>
                  <a:srgbClr val="FF0000"/>
                </a:solidFill>
                <a:latin typeface="Calibri" panose="020F0502020204030204" pitchFamily="34" charset="0"/>
              </a:rPr>
              <a:t>previously stored patterns</a:t>
            </a:r>
            <a:r>
              <a:rPr lang="en-US" altLang="en-US" sz="2400" i="1" dirty="0">
                <a:solidFill>
                  <a:schemeClr val="folHlink"/>
                </a:solidFill>
                <a:latin typeface="Calibri" panose="020F0502020204030204" pitchFamily="34" charset="0"/>
              </a:rPr>
              <a:t>.</a:t>
            </a:r>
          </a:p>
          <a:p>
            <a:pPr>
              <a:buClr>
                <a:srgbClr val="000000"/>
              </a:buClr>
              <a:buSzPct val="100000"/>
              <a:buFont typeface="Times New Roman" panose="02020603050405020304" pitchFamily="18" charset="0"/>
              <a:buNone/>
            </a:pPr>
            <a:endParaRPr lang="en-US" altLang="en-US" sz="2400" dirty="0">
              <a:latin typeface="Calibri" panose="020F0502020204030204" pitchFamily="34" charset="0"/>
            </a:endParaRPr>
          </a:p>
          <a:p>
            <a:pPr>
              <a:buClr>
                <a:srgbClr val="000000"/>
              </a:buClr>
              <a:buSzPct val="100000"/>
              <a:buFont typeface="Times New Roman" panose="02020603050405020304" pitchFamily="18" charset="0"/>
              <a:buNone/>
            </a:pPr>
            <a:r>
              <a:rPr lang="en-US" altLang="en-US" sz="2400" dirty="0">
                <a:latin typeface="Calibri" panose="020F0502020204030204" pitchFamily="34" charset="0"/>
              </a:rPr>
              <a:t>             </a:t>
            </a:r>
          </a:p>
        </p:txBody>
      </p:sp>
      <p:pic>
        <p:nvPicPr>
          <p:cNvPr id="202756" name="Picture 2" descr="http://scotteblin.typepad.com/.a/6a00d834f93f8753ef0115713a663e970c-800w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1828800"/>
            <a:ext cx="450056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1828800" y="5410200"/>
            <a:ext cx="2362200" cy="8017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SzPct val="100000"/>
              <a:defRPr/>
            </a:pPr>
            <a:r>
              <a:rPr lang="en-US" sz="2800" dirty="0"/>
              <a:t>thalamus</a:t>
            </a:r>
          </a:p>
        </p:txBody>
      </p:sp>
      <p:cxnSp>
        <p:nvCxnSpPr>
          <p:cNvPr id="9" name="Straight Arrow Connector 8"/>
          <p:cNvCxnSpPr/>
          <p:nvPr/>
        </p:nvCxnSpPr>
        <p:spPr>
          <a:xfrm rot="5400000" flipH="1" flipV="1">
            <a:off x="2362200" y="3505200"/>
            <a:ext cx="2286000" cy="1371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67458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189470" y="365125"/>
            <a:ext cx="11164330" cy="1325563"/>
          </a:xfrm>
        </p:spPr>
        <p:txBody>
          <a:bodyPr rtlCol="0">
            <a:normAutofit/>
          </a:bodyPr>
          <a:lstStyle/>
          <a:p>
            <a:pPr>
              <a:defRPr/>
            </a:pPr>
            <a:r>
              <a:rPr lang="en-US" sz="3600" dirty="0">
                <a:solidFill>
                  <a:srgbClr val="FF0000"/>
                </a:solidFill>
                <a:latin typeface="+mn-lt"/>
              </a:rPr>
              <a:t>Manifestations of ‘Low Road’ Emotional Processing</a:t>
            </a:r>
          </a:p>
        </p:txBody>
      </p:sp>
      <p:sp>
        <p:nvSpPr>
          <p:cNvPr id="206851" name="Rectangle 3"/>
          <p:cNvSpPr>
            <a:spLocks noGrp="1" noChangeArrowheads="1"/>
          </p:cNvSpPr>
          <p:nvPr>
            <p:ph idx="1"/>
          </p:nvPr>
        </p:nvSpPr>
        <p:spPr>
          <a:xfrm>
            <a:off x="556591" y="2133600"/>
            <a:ext cx="7046933" cy="4114800"/>
          </a:xfrm>
        </p:spPr>
        <p:txBody>
          <a:bodyPr>
            <a:normAutofit/>
          </a:bodyPr>
          <a:lstStyle/>
          <a:p>
            <a:pPr eaLnBrk="1" hangingPunct="1">
              <a:lnSpc>
                <a:spcPct val="90000"/>
              </a:lnSpc>
            </a:pPr>
            <a:r>
              <a:rPr lang="en-US" altLang="en-US" dirty="0"/>
              <a:t>Limited frustration tolerance</a:t>
            </a:r>
          </a:p>
          <a:p>
            <a:pPr eaLnBrk="1" hangingPunct="1">
              <a:lnSpc>
                <a:spcPct val="90000"/>
              </a:lnSpc>
            </a:pPr>
            <a:r>
              <a:rPr lang="en-US" altLang="en-US" dirty="0"/>
              <a:t>Limited adaptability (these youth become         easily ‘stuck’)</a:t>
            </a:r>
          </a:p>
          <a:p>
            <a:pPr eaLnBrk="1" hangingPunct="1">
              <a:lnSpc>
                <a:spcPct val="90000"/>
              </a:lnSpc>
            </a:pPr>
            <a:r>
              <a:rPr lang="en-US" altLang="en-US" dirty="0"/>
              <a:t>Limited alternate thinking skills (small problem solving repertoire)</a:t>
            </a:r>
          </a:p>
          <a:p>
            <a:pPr eaLnBrk="1" hangingPunct="1">
              <a:lnSpc>
                <a:spcPct val="90000"/>
              </a:lnSpc>
            </a:pPr>
            <a:r>
              <a:rPr lang="en-US" altLang="en-US" dirty="0"/>
              <a:t>Reflexive negativity</a:t>
            </a:r>
          </a:p>
          <a:p>
            <a:pPr eaLnBrk="1" hangingPunct="1">
              <a:lnSpc>
                <a:spcPct val="90000"/>
              </a:lnSpc>
              <a:buFont typeface="Wingdings" panose="05000000000000000000" pitchFamily="2" charset="2"/>
              <a:buNone/>
            </a:pPr>
            <a:r>
              <a:rPr lang="en-US" altLang="en-US" i="1" dirty="0"/>
              <a:t>In a nutshell, EFD students become easily</a:t>
            </a:r>
          </a:p>
          <a:p>
            <a:pPr eaLnBrk="1" hangingPunct="1">
              <a:lnSpc>
                <a:spcPct val="90000"/>
              </a:lnSpc>
              <a:buFont typeface="Wingdings" panose="05000000000000000000" pitchFamily="2" charset="2"/>
              <a:buNone/>
            </a:pPr>
            <a:r>
              <a:rPr lang="en-US" altLang="en-US" i="1" dirty="0"/>
              <a:t> swamped by their emotions</a:t>
            </a:r>
          </a:p>
          <a:p>
            <a:pPr eaLnBrk="1" hangingPunct="1">
              <a:lnSpc>
                <a:spcPct val="90000"/>
              </a:lnSpc>
            </a:pPr>
            <a:endParaRPr lang="en-US" altLang="en-US" dirty="0"/>
          </a:p>
          <a:p>
            <a:pPr eaLnBrk="1" hangingPunct="1">
              <a:lnSpc>
                <a:spcPct val="90000"/>
              </a:lnSpc>
            </a:pPr>
            <a:endParaRPr lang="en-US" altLang="en-US" dirty="0"/>
          </a:p>
        </p:txBody>
      </p:sp>
      <p:sp>
        <p:nvSpPr>
          <p:cNvPr id="206852" name="Rectangle 13"/>
          <p:cNvSpPr>
            <a:spLocks noGrp="1" noChangeArrowheads="1"/>
          </p:cNvSpPr>
          <p:nvPr>
            <p:ph type="sldNum" sz="quarter" idx="12"/>
          </p:nvPr>
        </p:nvSpPr>
        <p:spPr>
          <a:noFill/>
        </p:spPr>
        <p:txBody>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Arial" panose="020B0604020202020204" pitchFamily="34" charset="0"/>
                <a:cs typeface="Arial" panose="020B0604020202020204" pitchFamily="34" charset="0"/>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Arial" panose="020B0604020202020204" pitchFamily="34" charset="0"/>
                <a:cs typeface="Arial" panose="020B0604020202020204" pitchFamily="34" charset="0"/>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54AEE58C-CD4E-481F-9EC2-B84D59A896FD}" type="slidenum">
              <a:rPr lang="en-US" altLang="en-US" sz="1800"/>
              <a:pPr>
                <a:spcBef>
                  <a:spcPct val="0"/>
                </a:spcBef>
                <a:buClrTx/>
                <a:buFontTx/>
                <a:buNone/>
              </a:pPr>
              <a:t>52</a:t>
            </a:fld>
            <a:endParaRPr lang="en-US" altLang="en-US" sz="180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2703" y="1678333"/>
            <a:ext cx="4204253" cy="4891432"/>
          </a:xfrm>
          <a:prstGeom prst="rect">
            <a:avLst/>
          </a:prstGeom>
        </p:spPr>
      </p:pic>
    </p:spTree>
    <p:extLst>
      <p:ext uri="{BB962C8B-B14F-4D97-AF65-F5344CB8AC3E}">
        <p14:creationId xmlns:p14="http://schemas.microsoft.com/office/powerpoint/2010/main" val="20070754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a:xfrm>
            <a:off x="5905500" y="755650"/>
            <a:ext cx="5410200" cy="2057400"/>
          </a:xfrm>
        </p:spPr>
        <p:txBody>
          <a:bodyPr rtlCol="0">
            <a:normAutofit fontScale="90000"/>
          </a:bodyPr>
          <a:lstStyle/>
          <a:p>
            <a:pPr>
              <a:defRPr/>
            </a:pPr>
            <a:r>
              <a:rPr lang="en-US" sz="3200" i="1" dirty="0"/>
              <a:t>It’s helpful to think of these kids as being in a ‘cognitive wheelchair.’</a:t>
            </a:r>
            <a:br>
              <a:rPr lang="en-US" sz="3200" dirty="0"/>
            </a:br>
            <a:br>
              <a:rPr lang="en-US" sz="3200" dirty="0"/>
            </a:br>
            <a:r>
              <a:rPr lang="en-US" sz="3200" dirty="0"/>
              <a:t>			</a:t>
            </a:r>
            <a:r>
              <a:rPr lang="en-US" sz="2400" dirty="0"/>
              <a:t> Ross Greene</a:t>
            </a:r>
            <a:endParaRPr lang="en-US" sz="3200" dirty="0"/>
          </a:p>
        </p:txBody>
      </p:sp>
      <p:sp>
        <p:nvSpPr>
          <p:cNvPr id="208899" name="Rectangle 13"/>
          <p:cNvSpPr>
            <a:spLocks noGrp="1" noChangeArrowheads="1"/>
          </p:cNvSpPr>
          <p:nvPr>
            <p:ph type="sldNum" sz="quarter" idx="12"/>
          </p:nvPr>
        </p:nvSpPr>
        <p:spPr>
          <a:noFill/>
        </p:spPr>
        <p:txBody>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000000"/>
                </a:solidFill>
                <a:latin typeface="Arial" panose="020B0604020202020204" pitchFamily="34" charset="0"/>
                <a:cs typeface="Arial" panose="020B0604020202020204" pitchFamily="34" charset="0"/>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Arial" panose="020B0604020202020204" pitchFamily="34" charset="0"/>
                <a:cs typeface="Arial" panose="020B0604020202020204" pitchFamily="34" charset="0"/>
              </a:defRPr>
            </a:lvl2pPr>
            <a:lvl3pPr>
              <a:spcBef>
                <a:spcPts val="5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endParaRPr lang="en-US" altLang="en-US" sz="1800" dirty="0"/>
          </a:p>
        </p:txBody>
      </p:sp>
      <p:sp>
        <p:nvSpPr>
          <p:cNvPr id="208900" name="TextBox 2"/>
          <p:cNvSpPr txBox="1">
            <a:spLocks noChangeArrowheads="1"/>
          </p:cNvSpPr>
          <p:nvPr/>
        </p:nvSpPr>
        <p:spPr bwMode="auto">
          <a:xfrm>
            <a:off x="453887" y="4417015"/>
            <a:ext cx="856421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buClr>
                <a:srgbClr val="000000"/>
              </a:buClr>
              <a:buSzPct val="100000"/>
              <a:buFont typeface="Times New Roman" panose="02020603050405020304" pitchFamily="18" charset="0"/>
              <a:buNone/>
            </a:pPr>
            <a:r>
              <a:rPr lang="en-US" altLang="en-US" sz="2400" dirty="0">
                <a:latin typeface="Calibri" panose="020F0502020204030204" pitchFamily="34" charset="0"/>
              </a:rPr>
              <a:t>It’s also helpful to think of these youth as manifesting a clear </a:t>
            </a:r>
            <a:r>
              <a:rPr lang="en-US" altLang="en-US" sz="2400" u="sng" dirty="0">
                <a:latin typeface="Calibri" panose="020F0502020204030204" pitchFamily="34" charset="0"/>
              </a:rPr>
              <a:t>mismatch in power </a:t>
            </a:r>
            <a:r>
              <a:rPr lang="en-US" altLang="en-US" sz="2400" dirty="0">
                <a:latin typeface="Calibri" panose="020F0502020204030204" pitchFamily="34" charset="0"/>
              </a:rPr>
              <a:t>between a very strong </a:t>
            </a:r>
            <a:r>
              <a:rPr lang="en-US" altLang="en-US" sz="2400" dirty="0">
                <a:solidFill>
                  <a:srgbClr val="FF0000"/>
                </a:solidFill>
                <a:latin typeface="Calibri" panose="020F0502020204030204" pitchFamily="34" charset="0"/>
              </a:rPr>
              <a:t>emotion-generation</a:t>
            </a:r>
            <a:r>
              <a:rPr lang="en-US" altLang="en-US" sz="2400" dirty="0">
                <a:latin typeface="Calibri" panose="020F0502020204030204" pitchFamily="34" charset="0"/>
              </a:rPr>
              <a:t> center of the brain and less developed </a:t>
            </a:r>
            <a:r>
              <a:rPr lang="en-US" altLang="en-US" sz="2400" dirty="0">
                <a:solidFill>
                  <a:srgbClr val="FF0000"/>
                </a:solidFill>
                <a:latin typeface="Calibri" panose="020F0502020204030204" pitchFamily="34" charset="0"/>
              </a:rPr>
              <a:t>emotion regulation </a:t>
            </a:r>
            <a:r>
              <a:rPr lang="en-US" altLang="en-US" sz="2400" dirty="0">
                <a:latin typeface="Calibri" panose="020F0502020204030204" pitchFamily="34" charset="0"/>
              </a:rPr>
              <a:t>center</a:t>
            </a:r>
          </a:p>
        </p:txBody>
      </p:sp>
      <p:pic>
        <p:nvPicPr>
          <p:cNvPr id="208901" name="Picture 4" descr="http://www.imagezoo.com/collections/iciap/public/thumbnails/Ttri001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8287" y="4745946"/>
            <a:ext cx="1528763"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02" name="Flowchart: Alternate Process 4"/>
          <p:cNvSpPr>
            <a:spLocks noChangeArrowheads="1"/>
          </p:cNvSpPr>
          <p:nvPr/>
        </p:nvSpPr>
        <p:spPr bwMode="auto">
          <a:xfrm>
            <a:off x="9867175" y="4127500"/>
            <a:ext cx="1371600" cy="457200"/>
          </a:xfrm>
          <a:prstGeom prst="flowChartAlternateProcess">
            <a:avLst/>
          </a:prstGeom>
          <a:solidFill>
            <a:schemeClr val="accent1"/>
          </a:solidFill>
          <a:ln w="9525" algn="ctr">
            <a:solidFill>
              <a:schemeClr val="tx1"/>
            </a:solidFill>
            <a:miter lim="800000"/>
            <a:headEnd/>
            <a:tailEnd/>
          </a:ln>
        </p:spPr>
        <p:txBody>
          <a:bodyPr wrap="none"/>
          <a:lstStyle/>
          <a:p>
            <a:pPr eaLnBrk="1" hangingPunct="1">
              <a:buClr>
                <a:srgbClr val="000000"/>
              </a:buClr>
              <a:buSzPct val="100000"/>
              <a:buFont typeface="Times New Roman" panose="02020603050405020304" pitchFamily="18" charset="0"/>
              <a:buNone/>
            </a:pPr>
            <a:r>
              <a:rPr lang="en-US" altLang="en-US" sz="2000" b="1">
                <a:latin typeface="Calibri" panose="020F0502020204030204" pitchFamily="34" charset="0"/>
              </a:rPr>
              <a:t>Amygdala</a:t>
            </a:r>
          </a:p>
        </p:txBody>
      </p:sp>
      <p:cxnSp>
        <p:nvCxnSpPr>
          <p:cNvPr id="208903" name="Straight Arrow Connector 6"/>
          <p:cNvCxnSpPr>
            <a:cxnSpLocks noChangeShapeType="1"/>
          </p:cNvCxnSpPr>
          <p:nvPr/>
        </p:nvCxnSpPr>
        <p:spPr bwMode="auto">
          <a:xfrm rot="5400000">
            <a:off x="9829800" y="4724400"/>
            <a:ext cx="457200" cy="152400"/>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208904" name="Flowchart: Alternate Process 8"/>
          <p:cNvSpPr>
            <a:spLocks noChangeArrowheads="1"/>
          </p:cNvSpPr>
          <p:nvPr/>
        </p:nvSpPr>
        <p:spPr bwMode="auto">
          <a:xfrm>
            <a:off x="7540487" y="6158090"/>
            <a:ext cx="1447800" cy="457200"/>
          </a:xfrm>
          <a:prstGeom prst="flowChartAlternateProcess">
            <a:avLst/>
          </a:prstGeom>
          <a:solidFill>
            <a:schemeClr val="accent1"/>
          </a:solidFill>
          <a:ln w="9525" algn="ctr">
            <a:solidFill>
              <a:schemeClr val="tx1"/>
            </a:solidFill>
            <a:miter lim="800000"/>
            <a:headEnd/>
            <a:tailEnd/>
          </a:ln>
        </p:spPr>
        <p:txBody>
          <a:bodyPr wrap="none"/>
          <a:lstStyle/>
          <a:p>
            <a:pPr eaLnBrk="1" hangingPunct="1">
              <a:buClr>
                <a:srgbClr val="000000"/>
              </a:buClr>
              <a:buSzPct val="100000"/>
              <a:buFont typeface="Times New Roman" panose="02020603050405020304" pitchFamily="18" charset="0"/>
              <a:buNone/>
            </a:pPr>
            <a:r>
              <a:rPr lang="en-US" altLang="en-US" sz="2000" b="1">
                <a:latin typeface="Calibri" panose="020F0502020204030204" pitchFamily="34" charset="0"/>
                <a:cs typeface="Raavi" panose="020B0502040204020203" pitchFamily="34" charset="0"/>
              </a:rPr>
              <a:t>Orbital PFC</a:t>
            </a:r>
            <a:endParaRPr lang="en-US" altLang="en-US" sz="2000" b="1" dirty="0">
              <a:latin typeface="Calibri" panose="020F0502020204030204" pitchFamily="34" charset="0"/>
              <a:cs typeface="Raavi" panose="020B0502040204020203" pitchFamily="34" charset="0"/>
            </a:endParaRPr>
          </a:p>
        </p:txBody>
      </p:sp>
      <p:cxnSp>
        <p:nvCxnSpPr>
          <p:cNvPr id="208905" name="Straight Arrow Connector 11"/>
          <p:cNvCxnSpPr>
            <a:cxnSpLocks noChangeShapeType="1"/>
          </p:cNvCxnSpPr>
          <p:nvPr/>
        </p:nvCxnSpPr>
        <p:spPr bwMode="auto">
          <a:xfrm rot="5400000" flipH="1" flipV="1">
            <a:off x="8610600" y="5638800"/>
            <a:ext cx="381000" cy="381000"/>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pic>
        <p:nvPicPr>
          <p:cNvPr id="208906" name="Picture 2" descr="http://www.homecarespecialistsinc.com/images/Wheelchai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81001"/>
            <a:ext cx="4621696"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41512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4"/>
          <p:cNvSpPr>
            <a:spLocks noGrp="1" noChangeArrowheads="1"/>
          </p:cNvSpPr>
          <p:nvPr>
            <p:ph type="title"/>
          </p:nvPr>
        </p:nvSpPr>
        <p:spPr>
          <a:xfrm>
            <a:off x="400878" y="176281"/>
            <a:ext cx="10515600" cy="1325563"/>
          </a:xfrm>
        </p:spPr>
        <p:txBody>
          <a:bodyPr rtlCol="0">
            <a:normAutofit/>
          </a:bodyPr>
          <a:lstStyle/>
          <a:p>
            <a:pPr>
              <a:defRPr/>
            </a:pPr>
            <a:r>
              <a:rPr lang="en-US" sz="4000" dirty="0">
                <a:solidFill>
                  <a:srgbClr val="FF0000"/>
                </a:solidFill>
                <a:latin typeface="+mn-lt"/>
              </a:rPr>
              <a:t>Responding effectively to ‘amygdala hijacks’</a:t>
            </a:r>
          </a:p>
        </p:txBody>
      </p:sp>
      <p:sp>
        <p:nvSpPr>
          <p:cNvPr id="243715" name="Text Box 7"/>
          <p:cNvSpPr txBox="1">
            <a:spLocks noChangeArrowheads="1"/>
          </p:cNvSpPr>
          <p:nvPr/>
        </p:nvSpPr>
        <p:spPr bwMode="auto">
          <a:xfrm>
            <a:off x="327989" y="1855304"/>
            <a:ext cx="7046845"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ts val="750"/>
              </a:spcBef>
              <a:buClr>
                <a:srgbClr val="000000"/>
              </a:buClr>
              <a:buSzPct val="100000"/>
              <a:buFont typeface="Times New Roman" panose="02020603050405020304" pitchFamily="18" charset="0"/>
              <a:defRPr sz="3000">
                <a:solidFill>
                  <a:srgbClr val="000000"/>
                </a:solidFill>
                <a:latin typeface="Arial" panose="020B0604020202020204" pitchFamily="34" charset="0"/>
                <a:cs typeface="Arial" panose="020B0604020202020204" pitchFamily="34" charset="0"/>
              </a:defRPr>
            </a:lvl1pPr>
            <a:lvl2pPr>
              <a:spcBef>
                <a:spcPts val="650"/>
              </a:spcBef>
              <a:buClr>
                <a:srgbClr val="000000"/>
              </a:buClr>
              <a:buSzPct val="100000"/>
              <a:buFont typeface="Times New Roman" panose="02020603050405020304" pitchFamily="18" charset="0"/>
              <a:defRPr sz="2600">
                <a:solidFill>
                  <a:srgbClr val="000000"/>
                </a:solidFill>
                <a:latin typeface="Arial" panose="020B0604020202020204" pitchFamily="34" charset="0"/>
                <a:cs typeface="Arial" panose="020B0604020202020204" pitchFamily="34" charset="0"/>
              </a:defRPr>
            </a:lvl2pPr>
            <a:lvl3pPr>
              <a:spcBef>
                <a:spcPts val="550"/>
              </a:spcBef>
              <a:buClr>
                <a:srgbClr val="000000"/>
              </a:buClr>
              <a:buSzPct val="100000"/>
              <a:buFont typeface="Times New Roman" panose="02020603050405020304" pitchFamily="18" charset="0"/>
              <a:defRPr sz="22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FontTx/>
              <a:buAutoNum type="arabicPeriod"/>
            </a:pPr>
            <a:r>
              <a:rPr lang="en-US" altLang="en-US" sz="2800" dirty="0">
                <a:solidFill>
                  <a:schemeClr val="tx1"/>
                </a:solidFill>
                <a:latin typeface="Calibri" panose="020F0502020204030204" pitchFamily="34" charset="0"/>
              </a:rPr>
              <a:t>Approach </a:t>
            </a:r>
            <a:r>
              <a:rPr lang="en-US" altLang="en-US" sz="2800" i="1" dirty="0">
                <a:solidFill>
                  <a:schemeClr val="tx1"/>
                </a:solidFill>
                <a:latin typeface="Calibri" panose="020F0502020204030204" pitchFamily="34" charset="0"/>
              </a:rPr>
              <a:t>low and slow!!</a:t>
            </a:r>
          </a:p>
          <a:p>
            <a:pPr eaLnBrk="1" hangingPunct="1">
              <a:spcBef>
                <a:spcPct val="0"/>
              </a:spcBef>
              <a:buFontTx/>
              <a:buAutoNum type="arabicPeriod"/>
            </a:pPr>
            <a:endParaRPr lang="en-US" altLang="en-US" sz="2800" i="1" dirty="0">
              <a:solidFill>
                <a:schemeClr val="tx1"/>
              </a:solidFill>
              <a:latin typeface="Calibri" panose="020F0502020204030204" pitchFamily="34" charset="0"/>
            </a:endParaRPr>
          </a:p>
          <a:p>
            <a:pPr eaLnBrk="1" hangingPunct="1">
              <a:spcBef>
                <a:spcPct val="0"/>
              </a:spcBef>
              <a:buFontTx/>
              <a:buAutoNum type="arabicPeriod"/>
            </a:pPr>
            <a:r>
              <a:rPr lang="en-US" altLang="en-US" sz="2800" i="1" dirty="0">
                <a:solidFill>
                  <a:schemeClr val="tx1"/>
                </a:solidFill>
                <a:latin typeface="Calibri" panose="020F0502020204030204" pitchFamily="34" charset="0"/>
              </a:rPr>
              <a:t>Stay nearby, but say little (raging amygdala makes lousy conversational partner)</a:t>
            </a:r>
          </a:p>
          <a:p>
            <a:pPr eaLnBrk="1" hangingPunct="1">
              <a:spcBef>
                <a:spcPct val="0"/>
              </a:spcBef>
              <a:buFontTx/>
              <a:buAutoNum type="arabicPeriod"/>
            </a:pPr>
            <a:endParaRPr lang="en-US" altLang="en-US" sz="2800" i="1" dirty="0">
              <a:solidFill>
                <a:schemeClr val="tx1"/>
              </a:solidFill>
              <a:latin typeface="Calibri" panose="020F0502020204030204" pitchFamily="34" charset="0"/>
            </a:endParaRPr>
          </a:p>
          <a:p>
            <a:pPr eaLnBrk="1" hangingPunct="1">
              <a:spcBef>
                <a:spcPct val="0"/>
              </a:spcBef>
              <a:buFontTx/>
              <a:buAutoNum type="arabicPeriod"/>
            </a:pPr>
            <a:r>
              <a:rPr lang="en-US" altLang="en-US" sz="2800" i="1" dirty="0">
                <a:solidFill>
                  <a:schemeClr val="tx1"/>
                </a:solidFill>
                <a:latin typeface="Calibri" panose="020F0502020204030204" pitchFamily="34" charset="0"/>
              </a:rPr>
              <a:t>First change the body, then change the mind (or ‘first walk, then talk’)</a:t>
            </a:r>
          </a:p>
        </p:txBody>
      </p:sp>
      <p:pic>
        <p:nvPicPr>
          <p:cNvPr id="243716" name="Picture 2" descr="http://t0.gstatic.com/images?q=tbn:ANd9GcTCZRZoKap_BbRe48hvBTDF8tOg5UwBzogdNcuJdi9t9d4IxXjA5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4252" y="2047461"/>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83880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228600" y="675503"/>
            <a:ext cx="11125200" cy="1015185"/>
          </a:xfrm>
        </p:spPr>
        <p:txBody>
          <a:bodyPr>
            <a:normAutofit fontScale="90000"/>
          </a:bodyPr>
          <a:lstStyle/>
          <a:p>
            <a:r>
              <a:rPr lang="en-CA" altLang="en-US" dirty="0">
                <a:solidFill>
                  <a:srgbClr val="FF0000"/>
                </a:solidFill>
                <a:latin typeface="+mn-lt"/>
              </a:rPr>
              <a:t>Sustained Attention</a:t>
            </a:r>
            <a:br>
              <a:rPr lang="en-CA" altLang="en-US" dirty="0">
                <a:solidFill>
                  <a:srgbClr val="FF0000"/>
                </a:solidFill>
                <a:latin typeface="+mn-lt"/>
              </a:rPr>
            </a:br>
            <a:br>
              <a:rPr lang="en-CA" altLang="en-US" sz="4000" dirty="0"/>
            </a:br>
            <a:endParaRPr lang="en-CA" altLang="en-US" sz="4000" dirty="0"/>
          </a:p>
        </p:txBody>
      </p:sp>
      <p:sp>
        <p:nvSpPr>
          <p:cNvPr id="45059" name="Content Placeholder 2"/>
          <p:cNvSpPr>
            <a:spLocks noGrp="1"/>
          </p:cNvSpPr>
          <p:nvPr>
            <p:ph idx="1"/>
          </p:nvPr>
        </p:nvSpPr>
        <p:spPr>
          <a:xfrm>
            <a:off x="838200" y="1441174"/>
            <a:ext cx="10515600" cy="4735789"/>
          </a:xfrm>
        </p:spPr>
        <p:txBody>
          <a:bodyPr/>
          <a:lstStyle/>
          <a:p>
            <a:endParaRPr lang="en-CA" altLang="en-US" dirty="0"/>
          </a:p>
          <a:p>
            <a:r>
              <a:rPr lang="en-CA" altLang="en-US" sz="2600" dirty="0"/>
              <a:t>Capacity to attend to a situation or task</a:t>
            </a:r>
          </a:p>
          <a:p>
            <a:pPr marL="0" indent="0">
              <a:buNone/>
            </a:pPr>
            <a:r>
              <a:rPr lang="en-CA" altLang="en-US" sz="2600" dirty="0"/>
              <a:t>  in spite of distractibility, fatigue or boredom</a:t>
            </a:r>
          </a:p>
          <a:p>
            <a:endParaRPr lang="en-CA" altLang="en-US" sz="2600" dirty="0"/>
          </a:p>
          <a:p>
            <a:endParaRPr lang="en-CA" altLang="en-US" sz="2600" dirty="0"/>
          </a:p>
          <a:p>
            <a:pPr marL="0" indent="0">
              <a:buNone/>
            </a:pPr>
            <a:r>
              <a:rPr lang="en-CA" altLang="en-US" sz="2600" i="1" dirty="0">
                <a:solidFill>
                  <a:srgbClr val="C00000"/>
                </a:solidFill>
              </a:rPr>
              <a:t>Can I attend to something I may or</a:t>
            </a:r>
          </a:p>
          <a:p>
            <a:pPr marL="0" indent="0">
              <a:buNone/>
            </a:pPr>
            <a:r>
              <a:rPr lang="en-CA" altLang="en-US" sz="2600" i="1" dirty="0">
                <a:solidFill>
                  <a:srgbClr val="C00000"/>
                </a:solidFill>
              </a:rPr>
              <a:t> may not be interested in?</a:t>
            </a:r>
          </a:p>
          <a:p>
            <a:endParaRPr lang="en-CA" altLang="en-US" sz="2600" dirty="0"/>
          </a:p>
          <a:p>
            <a:endParaRPr lang="en-CA" altLang="en-US" i="1" dirty="0"/>
          </a:p>
        </p:txBody>
      </p:sp>
      <p:pic>
        <p:nvPicPr>
          <p:cNvPr id="2" name="Picture 1"/>
          <p:cNvPicPr>
            <a:picLocks noChangeAspect="1"/>
          </p:cNvPicPr>
          <p:nvPr/>
        </p:nvPicPr>
        <p:blipFill>
          <a:blip r:embed="rId3"/>
          <a:stretch>
            <a:fillRect/>
          </a:stretch>
        </p:blipFill>
        <p:spPr>
          <a:xfrm>
            <a:off x="7191632" y="1238249"/>
            <a:ext cx="5000367" cy="5500301"/>
          </a:xfrm>
          <a:prstGeom prst="rect">
            <a:avLst/>
          </a:prstGeom>
        </p:spPr>
      </p:pic>
    </p:spTree>
    <p:extLst>
      <p:ext uri="{BB962C8B-B14F-4D97-AF65-F5344CB8AC3E}">
        <p14:creationId xmlns:p14="http://schemas.microsoft.com/office/powerpoint/2010/main" val="37278521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238540" y="394944"/>
            <a:ext cx="11085443" cy="1006474"/>
          </a:xfrm>
        </p:spPr>
        <p:txBody>
          <a:bodyPr>
            <a:normAutofit/>
          </a:bodyPr>
          <a:lstStyle/>
          <a:p>
            <a:pPr eaLnBrk="1" hangingPunct="1"/>
            <a:r>
              <a:rPr lang="en-US" altLang="en-US" sz="4000" dirty="0">
                <a:solidFill>
                  <a:srgbClr val="FF0000"/>
                </a:solidFill>
                <a:latin typeface="+mn-lt"/>
              </a:rPr>
              <a:t>The Brain’s Attention Networks</a:t>
            </a:r>
          </a:p>
        </p:txBody>
      </p:sp>
      <p:sp>
        <p:nvSpPr>
          <p:cNvPr id="17411" name="Rectangle 3"/>
          <p:cNvSpPr>
            <a:spLocks noGrp="1" noChangeArrowheads="1"/>
          </p:cNvSpPr>
          <p:nvPr>
            <p:ph idx="1"/>
          </p:nvPr>
        </p:nvSpPr>
        <p:spPr>
          <a:xfrm>
            <a:off x="617838" y="1600200"/>
            <a:ext cx="10394719" cy="4800600"/>
          </a:xfrm>
        </p:spPr>
        <p:txBody>
          <a:bodyPr/>
          <a:lstStyle/>
          <a:p>
            <a:pPr eaLnBrk="1" hangingPunct="1"/>
            <a:r>
              <a:rPr lang="en-US" altLang="en-US" sz="3200" dirty="0">
                <a:latin typeface="Calibri" panose="020F0502020204030204" pitchFamily="34" charset="0"/>
              </a:rPr>
              <a:t>Maintaining alertness </a:t>
            </a:r>
          </a:p>
          <a:p>
            <a:pPr lvl="1" eaLnBrk="1" hangingPunct="1"/>
            <a:r>
              <a:rPr lang="en-US" altLang="en-US" u="sng" dirty="0">
                <a:solidFill>
                  <a:srgbClr val="C00000"/>
                </a:solidFill>
                <a:latin typeface="Calibri" panose="020F0502020204030204" pitchFamily="34" charset="0"/>
              </a:rPr>
              <a:t>I’m ready!</a:t>
            </a:r>
            <a:br>
              <a:rPr lang="en-US" altLang="en-US" dirty="0">
                <a:solidFill>
                  <a:srgbClr val="C00000"/>
                </a:solidFill>
                <a:latin typeface="Calibri" panose="020F0502020204030204" pitchFamily="34" charset="0"/>
              </a:rPr>
            </a:br>
            <a:endParaRPr lang="en-US" altLang="en-US" dirty="0">
              <a:solidFill>
                <a:srgbClr val="C00000"/>
              </a:solidFill>
              <a:latin typeface="Calibri" panose="020F0502020204030204" pitchFamily="34" charset="0"/>
            </a:endParaRPr>
          </a:p>
          <a:p>
            <a:pPr eaLnBrk="1" hangingPunct="1"/>
            <a:r>
              <a:rPr lang="en-US" altLang="en-US" sz="3200" dirty="0">
                <a:latin typeface="Calibri" panose="020F0502020204030204" pitchFamily="34" charset="0"/>
              </a:rPr>
              <a:t>Focusing visual &amp; auditory stimuli</a:t>
            </a:r>
          </a:p>
          <a:p>
            <a:pPr lvl="1" eaLnBrk="1" hangingPunct="1"/>
            <a:r>
              <a:rPr lang="en-US" altLang="en-US" dirty="0">
                <a:solidFill>
                  <a:srgbClr val="C00000"/>
                </a:solidFill>
                <a:latin typeface="Calibri" panose="020F0502020204030204" pitchFamily="34" charset="0"/>
              </a:rPr>
              <a:t>Where you look &amp; what you listen to   </a:t>
            </a:r>
            <a:r>
              <a:rPr lang="en-US" altLang="en-US" u="sng" dirty="0">
                <a:solidFill>
                  <a:srgbClr val="C00000"/>
                </a:solidFill>
                <a:latin typeface="Calibri" panose="020F0502020204030204" pitchFamily="34" charset="0"/>
              </a:rPr>
              <a:t>Zoom in!</a:t>
            </a:r>
            <a:br>
              <a:rPr lang="en-US" altLang="en-US" dirty="0">
                <a:solidFill>
                  <a:srgbClr val="C00000"/>
                </a:solidFill>
                <a:latin typeface="Calibri" panose="020F0502020204030204" pitchFamily="34" charset="0"/>
              </a:rPr>
            </a:br>
            <a:endParaRPr lang="en-US" altLang="en-US" dirty="0">
              <a:solidFill>
                <a:srgbClr val="C00000"/>
              </a:solidFill>
              <a:latin typeface="Calibri" panose="020F0502020204030204" pitchFamily="34" charset="0"/>
            </a:endParaRPr>
          </a:p>
          <a:p>
            <a:pPr eaLnBrk="1" hangingPunct="1"/>
            <a:r>
              <a:rPr lang="en-US" altLang="en-US" sz="3200" dirty="0">
                <a:latin typeface="Calibri" panose="020F0502020204030204" pitchFamily="34" charset="0"/>
              </a:rPr>
              <a:t>Executive attention</a:t>
            </a:r>
          </a:p>
          <a:p>
            <a:pPr lvl="1" eaLnBrk="1" hangingPunct="1"/>
            <a:r>
              <a:rPr lang="en-US" altLang="en-US" dirty="0">
                <a:solidFill>
                  <a:srgbClr val="C00000"/>
                </a:solidFill>
                <a:latin typeface="Calibri" panose="020F0502020204030204" pitchFamily="34" charset="0"/>
              </a:rPr>
              <a:t>Inhibiting competing thoughts, emotions, stimuli  to complete a task     </a:t>
            </a:r>
            <a:r>
              <a:rPr lang="en-US" altLang="en-US" u="sng" dirty="0">
                <a:solidFill>
                  <a:srgbClr val="C00000"/>
                </a:solidFill>
                <a:latin typeface="Calibri" panose="020F0502020204030204" pitchFamily="34" charset="0"/>
              </a:rPr>
              <a:t>Ignore distractions!</a:t>
            </a:r>
          </a:p>
        </p:txBody>
      </p:sp>
    </p:spTree>
    <p:extLst>
      <p:ext uri="{BB962C8B-B14F-4D97-AF65-F5344CB8AC3E}">
        <p14:creationId xmlns:p14="http://schemas.microsoft.com/office/powerpoint/2010/main" val="2890023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576470" y="228600"/>
            <a:ext cx="9558130" cy="10668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sz="3600" dirty="0">
                <a:solidFill>
                  <a:srgbClr val="C00000"/>
                </a:solidFill>
                <a:latin typeface="Calibri" pitchFamily="34" charset="0"/>
              </a:rPr>
              <a:t>What about multitasking?</a:t>
            </a: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6891" y="2100471"/>
            <a:ext cx="2555417" cy="323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76470" y="1585664"/>
            <a:ext cx="8191500" cy="4801314"/>
          </a:xfrm>
          <a:prstGeom prst="rect">
            <a:avLst/>
          </a:prstGeom>
          <a:noFill/>
        </p:spPr>
        <p:txBody>
          <a:bodyPr wrap="square" rtlCol="0">
            <a:spAutoFit/>
          </a:bodyPr>
          <a:lstStyle/>
          <a:p>
            <a:pPr marL="285750" indent="-285750">
              <a:buFont typeface="Arial" pitchFamily="34" charset="0"/>
              <a:buChar char="•"/>
            </a:pPr>
            <a:r>
              <a:rPr lang="en-US" sz="3200" dirty="0">
                <a:latin typeface="Calibri" pitchFamily="34" charset="0"/>
                <a:cs typeface="Calibri" pitchFamily="34" charset="0"/>
              </a:rPr>
              <a:t>Toggling  (task-switching)</a:t>
            </a:r>
          </a:p>
          <a:p>
            <a:pPr marL="285750" indent="-285750">
              <a:buFont typeface="Arial" pitchFamily="34" charset="0"/>
              <a:buChar char="•"/>
            </a:pPr>
            <a:endParaRPr lang="en-US" sz="3200" dirty="0">
              <a:latin typeface="Calibri" pitchFamily="34" charset="0"/>
              <a:cs typeface="Calibri" pitchFamily="34" charset="0"/>
            </a:endParaRPr>
          </a:p>
          <a:p>
            <a:pPr marL="285750" indent="-285750">
              <a:buFont typeface="Arial" pitchFamily="34" charset="0"/>
              <a:buChar char="•"/>
            </a:pPr>
            <a:r>
              <a:rPr lang="en-US" sz="3200" dirty="0">
                <a:latin typeface="Calibri" pitchFamily="34" charset="0"/>
                <a:cs typeface="Calibri" pitchFamily="34" charset="0"/>
              </a:rPr>
              <a:t>Paying ‘continuous partial attention’</a:t>
            </a:r>
          </a:p>
          <a:p>
            <a:pPr marL="285750" indent="-285750">
              <a:buFont typeface="Arial" pitchFamily="34" charset="0"/>
              <a:buChar char="•"/>
            </a:pPr>
            <a:endParaRPr lang="en-US" sz="3200" dirty="0">
              <a:latin typeface="Calibri" pitchFamily="34" charset="0"/>
              <a:cs typeface="Calibri" pitchFamily="34" charset="0"/>
            </a:endParaRPr>
          </a:p>
          <a:p>
            <a:pPr marL="285750" indent="-285750">
              <a:buFont typeface="Arial" pitchFamily="34" charset="0"/>
              <a:buChar char="•"/>
            </a:pPr>
            <a:r>
              <a:rPr lang="en-US" sz="3200" dirty="0">
                <a:latin typeface="Calibri" pitchFamily="34" charset="0"/>
                <a:cs typeface="Calibri" pitchFamily="34" charset="0"/>
              </a:rPr>
              <a:t>Quality decreases on both (or all) tasks attempted</a:t>
            </a:r>
          </a:p>
          <a:p>
            <a:pPr marL="285750" indent="-285750">
              <a:buFont typeface="Arial" pitchFamily="34" charset="0"/>
              <a:buChar char="•"/>
            </a:pPr>
            <a:endParaRPr lang="en-US" sz="3200" dirty="0">
              <a:latin typeface="Calibri" pitchFamily="34" charset="0"/>
              <a:cs typeface="Calibri" pitchFamily="34" charset="0"/>
            </a:endParaRPr>
          </a:p>
          <a:p>
            <a:pPr marL="285750" indent="-285750">
              <a:buFont typeface="Arial" pitchFamily="34" charset="0"/>
              <a:buChar char="•"/>
            </a:pPr>
            <a:r>
              <a:rPr lang="en-US" sz="3200" dirty="0">
                <a:latin typeface="Calibri" pitchFamily="34" charset="0"/>
                <a:cs typeface="Calibri" pitchFamily="34" charset="0"/>
              </a:rPr>
              <a:t>Time to complete tasks increases when attempting to multitask</a:t>
            </a:r>
          </a:p>
          <a:p>
            <a:pPr marL="285750" indent="-285750">
              <a:buFont typeface="Arial" pitchFamily="34" charset="0"/>
              <a:buChar char="•"/>
            </a:pPr>
            <a:endParaRPr lang="en-US" dirty="0"/>
          </a:p>
        </p:txBody>
      </p:sp>
    </p:spTree>
    <p:extLst>
      <p:ext uri="{BB962C8B-B14F-4D97-AF65-F5344CB8AC3E}">
        <p14:creationId xmlns:p14="http://schemas.microsoft.com/office/powerpoint/2010/main" val="10705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20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descr="texting-while-driving.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8500" y="1262269"/>
            <a:ext cx="5715000" cy="5059017"/>
          </a:xfrm>
          <a:prstGeom prst="rect">
            <a:avLst/>
          </a:prstGeom>
        </p:spPr>
      </p:pic>
    </p:spTree>
    <p:extLst>
      <p:ext uri="{BB962C8B-B14F-4D97-AF65-F5344CB8AC3E}">
        <p14:creationId xmlns:p14="http://schemas.microsoft.com/office/powerpoint/2010/main" val="66253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311426" y="335308"/>
            <a:ext cx="10515600" cy="1325563"/>
          </a:xfrm>
        </p:spPr>
        <p:txBody>
          <a:bodyPr>
            <a:normAutofit/>
          </a:bodyPr>
          <a:lstStyle/>
          <a:p>
            <a:r>
              <a:rPr lang="en-CA" altLang="en-US" sz="3600" dirty="0">
                <a:solidFill>
                  <a:srgbClr val="FF0000"/>
                </a:solidFill>
                <a:latin typeface="+mn-lt"/>
              </a:rPr>
              <a:t>Task Initiation</a:t>
            </a:r>
          </a:p>
        </p:txBody>
      </p:sp>
      <p:sp>
        <p:nvSpPr>
          <p:cNvPr id="47107" name="Content Placeholder 2"/>
          <p:cNvSpPr>
            <a:spLocks noGrp="1"/>
          </p:cNvSpPr>
          <p:nvPr>
            <p:ph idx="1"/>
          </p:nvPr>
        </p:nvSpPr>
        <p:spPr/>
        <p:txBody>
          <a:bodyPr/>
          <a:lstStyle/>
          <a:p>
            <a:endParaRPr lang="en-CA" altLang="en-US" sz="2600" dirty="0"/>
          </a:p>
          <a:p>
            <a:r>
              <a:rPr lang="en-CA" altLang="en-US" sz="2600" dirty="0"/>
              <a:t>Ability to begin a task without undue procrastination, in a timely fashion</a:t>
            </a:r>
          </a:p>
          <a:p>
            <a:endParaRPr lang="en-CA" altLang="en-US" sz="2600" dirty="0"/>
          </a:p>
          <a:p>
            <a:endParaRPr lang="en-CA" altLang="en-US" sz="2600" dirty="0"/>
          </a:p>
          <a:p>
            <a:endParaRPr lang="en-CA" altLang="en-US" sz="2600" dirty="0"/>
          </a:p>
          <a:p>
            <a:pPr marL="0" indent="0">
              <a:buNone/>
            </a:pPr>
            <a:r>
              <a:rPr lang="en-CA" altLang="en-US" sz="2600" i="1" dirty="0">
                <a:solidFill>
                  <a:srgbClr val="C00000"/>
                </a:solidFill>
              </a:rPr>
              <a:t>Can I get started on my own? </a:t>
            </a:r>
          </a:p>
        </p:txBody>
      </p:sp>
      <p:sp>
        <p:nvSpPr>
          <p:cNvPr id="2" name="AutoShape 2" descr="Image result for task initiation"/>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3" name="AutoShape 4" descr="Image result for task initiation"/>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9228" y="3093554"/>
            <a:ext cx="4762500" cy="2857500"/>
          </a:xfrm>
          <a:prstGeom prst="rect">
            <a:avLst/>
          </a:prstGeom>
        </p:spPr>
      </p:pic>
    </p:spTree>
    <p:extLst>
      <p:ext uri="{BB962C8B-B14F-4D97-AF65-F5344CB8AC3E}">
        <p14:creationId xmlns:p14="http://schemas.microsoft.com/office/powerpoint/2010/main" val="1268633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26292" y="1709738"/>
            <a:ext cx="9189308" cy="2852737"/>
          </a:xfrm>
        </p:spPr>
        <p:txBody>
          <a:bodyPr/>
          <a:lstStyle/>
          <a:p>
            <a:r>
              <a:rPr lang="en-CA" dirty="0"/>
              <a:t>What reasons do adolescents have for seeking mental health supports?</a:t>
            </a:r>
            <a:endParaRPr lang="en-US" dirty="0"/>
          </a:p>
        </p:txBody>
      </p:sp>
    </p:spTree>
    <p:extLst>
      <p:ext uri="{BB962C8B-B14F-4D97-AF65-F5344CB8AC3E}">
        <p14:creationId xmlns:p14="http://schemas.microsoft.com/office/powerpoint/2010/main" val="37830921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288235" y="365125"/>
            <a:ext cx="11065565" cy="1325563"/>
          </a:xfrm>
        </p:spPr>
        <p:txBody>
          <a:bodyPr>
            <a:normAutofit/>
          </a:bodyPr>
          <a:lstStyle/>
          <a:p>
            <a:r>
              <a:rPr lang="en-CA" altLang="en-US" sz="4000" dirty="0">
                <a:solidFill>
                  <a:srgbClr val="FF0000"/>
                </a:solidFill>
                <a:latin typeface="+mn-lt"/>
              </a:rPr>
              <a:t>Flexibility</a:t>
            </a:r>
            <a:br>
              <a:rPr lang="en-CA" altLang="en-US" sz="3600" dirty="0">
                <a:latin typeface="+mn-lt"/>
              </a:rPr>
            </a:br>
            <a:endParaRPr lang="en-CA" altLang="en-US" sz="3600" dirty="0">
              <a:latin typeface="+mn-lt"/>
            </a:endParaRPr>
          </a:p>
        </p:txBody>
      </p:sp>
      <p:sp>
        <p:nvSpPr>
          <p:cNvPr id="49155" name="Content Placeholder 2"/>
          <p:cNvSpPr>
            <a:spLocks noGrp="1"/>
          </p:cNvSpPr>
          <p:nvPr>
            <p:ph idx="1"/>
          </p:nvPr>
        </p:nvSpPr>
        <p:spPr/>
        <p:txBody>
          <a:bodyPr/>
          <a:lstStyle/>
          <a:p>
            <a:r>
              <a:rPr lang="en-CA" altLang="en-US" sz="2600" dirty="0"/>
              <a:t>Ability to revise plans in the face of obstacles, setbacks, new information, or mistakes</a:t>
            </a:r>
          </a:p>
          <a:p>
            <a:endParaRPr lang="en-CA" altLang="en-US" sz="2600" dirty="0"/>
          </a:p>
          <a:p>
            <a:r>
              <a:rPr lang="en-CA" altLang="en-US" sz="2600" dirty="0"/>
              <a:t>Involves adaptability to changing conditions</a:t>
            </a:r>
          </a:p>
          <a:p>
            <a:endParaRPr lang="en-CA" altLang="en-US" sz="2600" dirty="0"/>
          </a:p>
          <a:p>
            <a:endParaRPr lang="en-CA" altLang="en-US" sz="2600" dirty="0"/>
          </a:p>
          <a:p>
            <a:pPr marL="0" indent="0">
              <a:buNone/>
            </a:pPr>
            <a:r>
              <a:rPr lang="en-CA" altLang="en-US" sz="2600" i="1" dirty="0">
                <a:solidFill>
                  <a:srgbClr val="C00000"/>
                </a:solidFill>
              </a:rPr>
              <a:t>Can I change and adapt?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3009" y="3498575"/>
            <a:ext cx="3680791" cy="257609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1061" y="137318"/>
            <a:ext cx="3916017" cy="1781175"/>
          </a:xfrm>
          <a:prstGeom prst="rect">
            <a:avLst/>
          </a:prstGeom>
        </p:spPr>
      </p:pic>
    </p:spTree>
    <p:extLst>
      <p:ext uri="{BB962C8B-B14F-4D97-AF65-F5344CB8AC3E}">
        <p14:creationId xmlns:p14="http://schemas.microsoft.com/office/powerpoint/2010/main" val="26905503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31984" y="-71644"/>
            <a:ext cx="11015870" cy="1325563"/>
          </a:xfrm>
        </p:spPr>
        <p:txBody>
          <a:bodyPr>
            <a:normAutofit/>
          </a:bodyPr>
          <a:lstStyle/>
          <a:p>
            <a:r>
              <a:rPr lang="en-CA" altLang="en-US" sz="4000" dirty="0">
                <a:solidFill>
                  <a:srgbClr val="FF0000"/>
                </a:solidFill>
                <a:latin typeface="+mn-lt"/>
              </a:rPr>
              <a:t>Goal-Directed Persistence</a:t>
            </a:r>
          </a:p>
        </p:txBody>
      </p:sp>
      <p:sp>
        <p:nvSpPr>
          <p:cNvPr id="51203" name="Content Placeholder 2"/>
          <p:cNvSpPr>
            <a:spLocks noGrp="1"/>
          </p:cNvSpPr>
          <p:nvPr>
            <p:ph idx="1"/>
          </p:nvPr>
        </p:nvSpPr>
        <p:spPr/>
        <p:txBody>
          <a:bodyPr/>
          <a:lstStyle/>
          <a:p>
            <a:r>
              <a:rPr lang="en-CA" altLang="en-US" sz="2600" dirty="0"/>
              <a:t>Capacity or drive to follow through to the completion of a goal and           not be put off by other demands or competing interests</a:t>
            </a:r>
          </a:p>
          <a:p>
            <a:endParaRPr lang="en-CA" altLang="en-US" sz="2600" dirty="0"/>
          </a:p>
          <a:p>
            <a:endParaRPr lang="en-CA" altLang="en-US" sz="2600" dirty="0"/>
          </a:p>
          <a:p>
            <a:pPr marL="0" indent="0">
              <a:buNone/>
            </a:pPr>
            <a:r>
              <a:rPr lang="en-CA" altLang="en-US" sz="2600" i="1" dirty="0">
                <a:solidFill>
                  <a:srgbClr val="C00000"/>
                </a:solidFill>
              </a:rPr>
              <a:t>Can I complete this task within a deadline?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4164" y="2623930"/>
            <a:ext cx="4707835" cy="4124739"/>
          </a:xfrm>
          <a:prstGeom prst="rect">
            <a:avLst/>
          </a:prstGeom>
        </p:spPr>
      </p:pic>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838200" y="4277898"/>
            <a:ext cx="6480175" cy="2470771"/>
          </a:xfrm>
          <a:prstGeom prst="rect">
            <a:avLst/>
          </a:prstGeom>
        </p:spPr>
      </p:pic>
    </p:spTree>
    <p:extLst>
      <p:ext uri="{BB962C8B-B14F-4D97-AF65-F5344CB8AC3E}">
        <p14:creationId xmlns:p14="http://schemas.microsoft.com/office/powerpoint/2010/main" val="14508664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a:spLocks noGrp="1"/>
          </p:cNvSpPr>
          <p:nvPr>
            <p:ph type="title"/>
          </p:nvPr>
        </p:nvSpPr>
        <p:spPr>
          <a:xfrm>
            <a:off x="390939" y="285612"/>
            <a:ext cx="10515600" cy="1325563"/>
          </a:xfrm>
        </p:spPr>
        <p:txBody>
          <a:bodyPr>
            <a:normAutofit/>
          </a:bodyPr>
          <a:lstStyle/>
          <a:p>
            <a:r>
              <a:rPr lang="en-CA" altLang="en-US" sz="4000" dirty="0">
                <a:solidFill>
                  <a:srgbClr val="FF0000"/>
                </a:solidFill>
                <a:latin typeface="+mn-lt"/>
              </a:rPr>
              <a:t>Barkley’s EF Deficit Model </a:t>
            </a:r>
          </a:p>
        </p:txBody>
      </p:sp>
      <p:sp>
        <p:nvSpPr>
          <p:cNvPr id="53251" name="Content Placeholder 4"/>
          <p:cNvSpPr>
            <a:spLocks noGrp="1"/>
          </p:cNvSpPr>
          <p:nvPr>
            <p:ph idx="1"/>
          </p:nvPr>
        </p:nvSpPr>
        <p:spPr>
          <a:xfrm>
            <a:off x="1003852" y="1611175"/>
            <a:ext cx="10674626" cy="4716463"/>
          </a:xfrm>
        </p:spPr>
        <p:txBody>
          <a:bodyPr>
            <a:normAutofit/>
          </a:bodyPr>
          <a:lstStyle/>
          <a:p>
            <a:pPr marL="0" indent="0">
              <a:buNone/>
            </a:pPr>
            <a:r>
              <a:rPr lang="en-CA" altLang="en-US" sz="2600" dirty="0"/>
              <a:t>Difficulty in development of:</a:t>
            </a:r>
          </a:p>
          <a:p>
            <a:endParaRPr lang="en-CA" altLang="en-US" sz="2400" dirty="0"/>
          </a:p>
          <a:p>
            <a:r>
              <a:rPr lang="en-CA" altLang="en-US" sz="2400" dirty="0"/>
              <a:t>Mind’s Eye 		-	Picture of Self	(don’t use imagery)</a:t>
            </a:r>
          </a:p>
          <a:p>
            <a:endParaRPr lang="en-CA" altLang="en-US" sz="2400" dirty="0"/>
          </a:p>
          <a:p>
            <a:r>
              <a:rPr lang="en-CA" altLang="en-US" sz="2400" dirty="0"/>
              <a:t>Mind’s Voice		 -           Self Speech (don’t talk to self well)</a:t>
            </a:r>
          </a:p>
          <a:p>
            <a:endParaRPr lang="en-CA" altLang="en-US" sz="2400" dirty="0"/>
          </a:p>
          <a:p>
            <a:r>
              <a:rPr lang="en-CA" altLang="en-US" sz="2400" dirty="0"/>
              <a:t>Mind’s Heart		 - 	Manage Emotion (don’t regulate feelings)</a:t>
            </a:r>
          </a:p>
          <a:p>
            <a:endParaRPr lang="en-CA" altLang="en-US" sz="2400" dirty="0"/>
          </a:p>
          <a:p>
            <a:r>
              <a:rPr lang="en-CA" altLang="en-US" sz="2400" dirty="0"/>
              <a:t>Mind’s Playground 	- 	Mental Play (poor planning &amp; problem-solving)</a:t>
            </a:r>
          </a:p>
        </p:txBody>
      </p:sp>
    </p:spTree>
    <p:extLst>
      <p:ext uri="{BB962C8B-B14F-4D97-AF65-F5344CB8AC3E}">
        <p14:creationId xmlns:p14="http://schemas.microsoft.com/office/powerpoint/2010/main" val="933806128"/>
      </p:ext>
    </p:extLst>
  </p:cSld>
  <p:clrMapOvr>
    <a:masterClrMapping/>
  </p:clrMapOvr>
  <p:transition spd="slow">
    <p:cove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397565" y="304800"/>
            <a:ext cx="9813235" cy="838200"/>
          </a:xfrm>
        </p:spPr>
        <p:txBody>
          <a:bodyPr>
            <a:normAutofit/>
          </a:bodyPr>
          <a:lstStyle/>
          <a:p>
            <a:pPr eaLnBrk="1" hangingPunct="1"/>
            <a:r>
              <a:rPr lang="en-US" altLang="en-US" sz="4000" dirty="0">
                <a:latin typeface="+mn-lt"/>
              </a:rPr>
              <a:t>What Are The 5 EFs In Major Life Activities?</a:t>
            </a:r>
          </a:p>
        </p:txBody>
      </p:sp>
      <p:sp>
        <p:nvSpPr>
          <p:cNvPr id="17411" name="Content Placeholder 2"/>
          <p:cNvSpPr>
            <a:spLocks noGrp="1"/>
          </p:cNvSpPr>
          <p:nvPr>
            <p:ph idx="1"/>
          </p:nvPr>
        </p:nvSpPr>
        <p:spPr>
          <a:xfrm>
            <a:off x="655983" y="981076"/>
            <a:ext cx="11012555" cy="5572125"/>
          </a:xfrm>
        </p:spPr>
        <p:txBody>
          <a:bodyPr>
            <a:normAutofit fontScale="92500" lnSpcReduction="10000"/>
          </a:bodyPr>
          <a:lstStyle/>
          <a:p>
            <a:pPr eaLnBrk="1" hangingPunct="1"/>
            <a:endParaRPr lang="en-US" altLang="en-US" sz="2200" dirty="0">
              <a:ea typeface="MS PGothic" panose="020B0600070205080204" pitchFamily="34" charset="-128"/>
            </a:endParaRPr>
          </a:p>
          <a:p>
            <a:pPr eaLnBrk="1" hangingPunct="1"/>
            <a:r>
              <a:rPr lang="en-US" altLang="en-US" sz="2200" dirty="0">
                <a:ea typeface="MS PGothic" panose="020B0600070205080204" pitchFamily="34" charset="-128"/>
              </a:rPr>
              <a:t>Self-Discipline (Inhibition) </a:t>
            </a:r>
          </a:p>
          <a:p>
            <a:pPr lvl="1"/>
            <a:r>
              <a:rPr lang="en-US" altLang="en-US" sz="2200" dirty="0">
                <a:ea typeface="MS PGothic" panose="020B0600070205080204" pitchFamily="34" charset="-128"/>
              </a:rPr>
              <a:t>Cognitive, behavioral, verbal, emotional  </a:t>
            </a:r>
          </a:p>
          <a:p>
            <a:pPr eaLnBrk="1" hangingPunct="1"/>
            <a:endParaRPr lang="en-US" altLang="en-US" sz="2200" dirty="0">
              <a:ea typeface="MS PGothic" panose="020B0600070205080204" pitchFamily="34" charset="-128"/>
            </a:endParaRPr>
          </a:p>
          <a:p>
            <a:r>
              <a:rPr lang="en-US" altLang="en-US" sz="2200" dirty="0">
                <a:ea typeface="MS PGothic" panose="020B0600070205080204" pitchFamily="34" charset="-128"/>
              </a:rPr>
              <a:t>Self-Management to Time</a:t>
            </a:r>
          </a:p>
          <a:p>
            <a:pPr lvl="1"/>
            <a:r>
              <a:rPr lang="en-US" altLang="en-US" sz="2200" dirty="0">
                <a:ea typeface="MS PGothic" panose="020B0600070205080204" pitchFamily="34" charset="-128"/>
              </a:rPr>
              <a:t>Consideration of past and future consequences before acting; </a:t>
            </a:r>
          </a:p>
          <a:p>
            <a:pPr marL="457200" lvl="1" indent="0">
              <a:buNone/>
            </a:pPr>
            <a:r>
              <a:rPr lang="en-US" altLang="en-US" sz="2200" dirty="0">
                <a:ea typeface="MS PGothic" panose="020B0600070205080204" pitchFamily="34" charset="-128"/>
              </a:rPr>
              <a:t>    managing self relative to time and deadlines</a:t>
            </a:r>
          </a:p>
          <a:p>
            <a:pPr eaLnBrk="1" hangingPunct="1"/>
            <a:endParaRPr lang="en-US" altLang="en-US" sz="2200" dirty="0">
              <a:ea typeface="MS PGothic" panose="020B0600070205080204" pitchFamily="34" charset="-128"/>
            </a:endParaRPr>
          </a:p>
          <a:p>
            <a:pPr eaLnBrk="1" hangingPunct="1"/>
            <a:r>
              <a:rPr lang="en-US" altLang="en-US" sz="2200" dirty="0">
                <a:ea typeface="MS PGothic" panose="020B0600070205080204" pitchFamily="34" charset="-128"/>
              </a:rPr>
              <a:t>Self-Organization &amp; Problem-Solving</a:t>
            </a:r>
          </a:p>
          <a:p>
            <a:pPr lvl="1" eaLnBrk="1" hangingPunct="1"/>
            <a:r>
              <a:rPr lang="en-US" altLang="en-US" sz="2200" dirty="0">
                <a:ea typeface="MS PGothic" panose="020B0600070205080204" pitchFamily="34" charset="-128"/>
              </a:rPr>
              <a:t>Innovating, planning possible response options, problem-solving to overcome </a:t>
            </a:r>
          </a:p>
          <a:p>
            <a:pPr marL="457200" lvl="1" indent="0" eaLnBrk="1" hangingPunct="1">
              <a:buNone/>
            </a:pPr>
            <a:r>
              <a:rPr lang="en-US" altLang="en-US" sz="2200" dirty="0">
                <a:ea typeface="MS PGothic" panose="020B0600070205080204" pitchFamily="34" charset="-128"/>
              </a:rPr>
              <a:t>    obstacles to goals, rapid assembly and performance of novel goal-directed behavior</a:t>
            </a:r>
          </a:p>
          <a:p>
            <a:pPr eaLnBrk="1" hangingPunct="1"/>
            <a:endParaRPr lang="en-US" altLang="en-US" sz="2200" dirty="0">
              <a:ea typeface="MS PGothic" panose="020B0600070205080204" pitchFamily="34" charset="-128"/>
            </a:endParaRPr>
          </a:p>
          <a:p>
            <a:pPr eaLnBrk="1" hangingPunct="1"/>
            <a:r>
              <a:rPr lang="en-US" altLang="en-US" sz="2200" dirty="0">
                <a:ea typeface="MS PGothic" panose="020B0600070205080204" pitchFamily="34" charset="-128"/>
              </a:rPr>
              <a:t>Self-Motivation</a:t>
            </a:r>
          </a:p>
          <a:p>
            <a:pPr lvl="1" eaLnBrk="1" hangingPunct="1"/>
            <a:r>
              <a:rPr lang="en-US" altLang="en-US" sz="2200" dirty="0">
                <a:ea typeface="MS PGothic" panose="020B0600070205080204" pitchFamily="34" charset="-128"/>
              </a:rPr>
              <a:t>Substituting positive goal-supporting emotions for negative goal-destructive ones</a:t>
            </a:r>
          </a:p>
          <a:p>
            <a:pPr eaLnBrk="1" hangingPunct="1"/>
            <a:endParaRPr lang="en-US" altLang="en-US" sz="2200" dirty="0">
              <a:ea typeface="MS PGothic" panose="020B0600070205080204" pitchFamily="34" charset="-128"/>
            </a:endParaRPr>
          </a:p>
          <a:p>
            <a:pPr eaLnBrk="1" hangingPunct="1"/>
            <a:r>
              <a:rPr lang="en-US" altLang="en-US" sz="2200" dirty="0">
                <a:ea typeface="MS PGothic" panose="020B0600070205080204" pitchFamily="34" charset="-128"/>
              </a:rPr>
              <a:t>Self-Activation &amp; Concentration</a:t>
            </a:r>
          </a:p>
        </p:txBody>
      </p:sp>
    </p:spTree>
    <p:extLst>
      <p:ext uri="{BB962C8B-B14F-4D97-AF65-F5344CB8AC3E}">
        <p14:creationId xmlns:p14="http://schemas.microsoft.com/office/powerpoint/2010/main" val="357105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 calcmode="lin" valueType="num">
                                      <p:cBhvr additive="base">
                                        <p:cTn id="7"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anim calcmode="lin" valueType="num">
                                      <p:cBhvr additive="base">
                                        <p:cTn id="11"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411">
                                            <p:txEl>
                                              <p:pRg st="4" end="4"/>
                                            </p:txEl>
                                          </p:spTgt>
                                        </p:tgtEl>
                                        <p:attrNameLst>
                                          <p:attrName>style.visibility</p:attrName>
                                        </p:attrNameLst>
                                      </p:cBhvr>
                                      <p:to>
                                        <p:strVal val="visible"/>
                                      </p:to>
                                    </p:set>
                                    <p:anim calcmode="lin" valueType="num">
                                      <p:cBhvr additive="base">
                                        <p:cTn id="17"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411">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411">
                                            <p:txEl>
                                              <p:pRg st="5" end="5"/>
                                            </p:txEl>
                                          </p:spTgt>
                                        </p:tgtEl>
                                        <p:attrNameLst>
                                          <p:attrName>style.visibility</p:attrName>
                                        </p:attrNameLst>
                                      </p:cBhvr>
                                      <p:to>
                                        <p:strVal val="visible"/>
                                      </p:to>
                                    </p:set>
                                    <p:anim calcmode="lin" valueType="num">
                                      <p:cBhvr additive="base">
                                        <p:cTn id="21" dur="5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411">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411">
                                            <p:txEl>
                                              <p:pRg st="6" end="6"/>
                                            </p:txEl>
                                          </p:spTgt>
                                        </p:tgtEl>
                                        <p:attrNameLst>
                                          <p:attrName>style.visibility</p:attrName>
                                        </p:attrNameLst>
                                      </p:cBhvr>
                                      <p:to>
                                        <p:strVal val="visible"/>
                                      </p:to>
                                    </p:set>
                                    <p:anim calcmode="lin" valueType="num">
                                      <p:cBhvr additive="base">
                                        <p:cTn id="25" dur="500" fill="hold"/>
                                        <p:tgtEl>
                                          <p:spTgt spid="1741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411">
                                            <p:txEl>
                                              <p:pRg st="8" end="8"/>
                                            </p:txEl>
                                          </p:spTgt>
                                        </p:tgtEl>
                                        <p:attrNameLst>
                                          <p:attrName>style.visibility</p:attrName>
                                        </p:attrNameLst>
                                      </p:cBhvr>
                                      <p:to>
                                        <p:strVal val="visible"/>
                                      </p:to>
                                    </p:set>
                                    <p:anim calcmode="lin" valueType="num">
                                      <p:cBhvr additive="base">
                                        <p:cTn id="31" dur="500" fill="hold"/>
                                        <p:tgtEl>
                                          <p:spTgt spid="17411">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1">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411">
                                            <p:txEl>
                                              <p:pRg st="9" end="9"/>
                                            </p:txEl>
                                          </p:spTgt>
                                        </p:tgtEl>
                                        <p:attrNameLst>
                                          <p:attrName>style.visibility</p:attrName>
                                        </p:attrNameLst>
                                      </p:cBhvr>
                                      <p:to>
                                        <p:strVal val="visible"/>
                                      </p:to>
                                    </p:set>
                                    <p:anim calcmode="lin" valueType="num">
                                      <p:cBhvr additive="base">
                                        <p:cTn id="35" dur="500" fill="hold"/>
                                        <p:tgtEl>
                                          <p:spTgt spid="17411">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411">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411">
                                            <p:txEl>
                                              <p:pRg st="10" end="10"/>
                                            </p:txEl>
                                          </p:spTgt>
                                        </p:tgtEl>
                                        <p:attrNameLst>
                                          <p:attrName>style.visibility</p:attrName>
                                        </p:attrNameLst>
                                      </p:cBhvr>
                                      <p:to>
                                        <p:strVal val="visible"/>
                                      </p:to>
                                    </p:set>
                                    <p:anim calcmode="lin" valueType="num">
                                      <p:cBhvr additive="base">
                                        <p:cTn id="39" dur="500" fill="hold"/>
                                        <p:tgtEl>
                                          <p:spTgt spid="17411">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741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7411">
                                            <p:txEl>
                                              <p:pRg st="12" end="12"/>
                                            </p:txEl>
                                          </p:spTgt>
                                        </p:tgtEl>
                                        <p:attrNameLst>
                                          <p:attrName>style.visibility</p:attrName>
                                        </p:attrNameLst>
                                      </p:cBhvr>
                                      <p:to>
                                        <p:strVal val="visible"/>
                                      </p:to>
                                    </p:set>
                                    <p:anim calcmode="lin" valueType="num">
                                      <p:cBhvr additive="base">
                                        <p:cTn id="45" dur="500" fill="hold"/>
                                        <p:tgtEl>
                                          <p:spTgt spid="17411">
                                            <p:txEl>
                                              <p:pRg st="12" end="1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7411">
                                            <p:txEl>
                                              <p:pRg st="12" end="12"/>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7411">
                                            <p:txEl>
                                              <p:pRg st="13" end="13"/>
                                            </p:txEl>
                                          </p:spTgt>
                                        </p:tgtEl>
                                        <p:attrNameLst>
                                          <p:attrName>style.visibility</p:attrName>
                                        </p:attrNameLst>
                                      </p:cBhvr>
                                      <p:to>
                                        <p:strVal val="visible"/>
                                      </p:to>
                                    </p:set>
                                    <p:anim calcmode="lin" valueType="num">
                                      <p:cBhvr additive="base">
                                        <p:cTn id="49" dur="500" fill="hold"/>
                                        <p:tgtEl>
                                          <p:spTgt spid="17411">
                                            <p:txEl>
                                              <p:pRg st="13" end="1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7411">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411">
                                            <p:txEl>
                                              <p:pRg st="15" end="15"/>
                                            </p:txEl>
                                          </p:spTgt>
                                        </p:tgtEl>
                                        <p:attrNameLst>
                                          <p:attrName>style.visibility</p:attrName>
                                        </p:attrNameLst>
                                      </p:cBhvr>
                                      <p:to>
                                        <p:strVal val="visible"/>
                                      </p:to>
                                    </p:set>
                                    <p:anim calcmode="lin" valueType="num">
                                      <p:cBhvr additive="base">
                                        <p:cTn id="55" dur="500" fill="hold"/>
                                        <p:tgtEl>
                                          <p:spTgt spid="17411">
                                            <p:txEl>
                                              <p:pRg st="15" end="1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7411">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a:xfrm>
            <a:off x="288235" y="365125"/>
            <a:ext cx="11065565" cy="1325563"/>
          </a:xfrm>
        </p:spPr>
        <p:txBody>
          <a:bodyPr>
            <a:normAutofit/>
          </a:bodyPr>
          <a:lstStyle/>
          <a:p>
            <a:pPr eaLnBrk="1" hangingPunct="1">
              <a:defRPr/>
            </a:pPr>
            <a:r>
              <a:rPr lang="en-US" sz="4000" dirty="0">
                <a:solidFill>
                  <a:srgbClr val="FF0000"/>
                </a:solidFill>
                <a:latin typeface="+mn-lt"/>
              </a:rPr>
              <a:t>What </a:t>
            </a:r>
            <a:r>
              <a:rPr lang="en-US" sz="4000" dirty="0" err="1">
                <a:solidFill>
                  <a:srgbClr val="FF0000"/>
                </a:solidFill>
                <a:latin typeface="+mn-lt"/>
              </a:rPr>
              <a:t>Efs</a:t>
            </a:r>
            <a:r>
              <a:rPr lang="en-US" sz="4000" dirty="0">
                <a:solidFill>
                  <a:srgbClr val="FF0000"/>
                </a:solidFill>
                <a:latin typeface="+mn-lt"/>
              </a:rPr>
              <a:t> Are Activated?</a:t>
            </a:r>
          </a:p>
        </p:txBody>
      </p:sp>
      <p:sp>
        <p:nvSpPr>
          <p:cNvPr id="81923" name="Rectangle 3"/>
          <p:cNvSpPr>
            <a:spLocks noGrp="1"/>
          </p:cNvSpPr>
          <p:nvPr>
            <p:ph idx="1"/>
          </p:nvPr>
        </p:nvSpPr>
        <p:spPr/>
        <p:txBody>
          <a:bodyPr>
            <a:normAutofit fontScale="85000" lnSpcReduction="20000"/>
          </a:bodyPr>
          <a:lstStyle/>
          <a:p>
            <a:pPr eaLnBrk="1" hangingPunct="1">
              <a:lnSpc>
                <a:spcPct val="80000"/>
              </a:lnSpc>
            </a:pPr>
            <a:r>
              <a:rPr lang="en-US" altLang="en-US" sz="2400" dirty="0"/>
              <a:t>How did you get here today on time?</a:t>
            </a:r>
          </a:p>
          <a:p>
            <a:pPr eaLnBrk="1" hangingPunct="1">
              <a:lnSpc>
                <a:spcPct val="80000"/>
              </a:lnSpc>
            </a:pPr>
            <a:endParaRPr lang="en-US" altLang="en-US" sz="2400" dirty="0"/>
          </a:p>
          <a:p>
            <a:pPr eaLnBrk="1" hangingPunct="1">
              <a:lnSpc>
                <a:spcPct val="80000"/>
              </a:lnSpc>
            </a:pPr>
            <a:r>
              <a:rPr lang="en-US" altLang="en-US" sz="2400" dirty="0"/>
              <a:t>What would have happened if 18</a:t>
            </a:r>
            <a:r>
              <a:rPr lang="en-US" altLang="en-US" sz="2400" baseline="30000" dirty="0"/>
              <a:t>th</a:t>
            </a:r>
            <a:r>
              <a:rPr lang="en-US" altLang="en-US" sz="2400" dirty="0"/>
              <a:t> Street was closed due to construction?</a:t>
            </a:r>
          </a:p>
          <a:p>
            <a:pPr eaLnBrk="1" hangingPunct="1">
              <a:lnSpc>
                <a:spcPct val="80000"/>
              </a:lnSpc>
            </a:pPr>
            <a:endParaRPr lang="en-US" altLang="en-US" sz="2400" dirty="0"/>
          </a:p>
          <a:p>
            <a:pPr eaLnBrk="1" hangingPunct="1">
              <a:lnSpc>
                <a:spcPct val="80000"/>
              </a:lnSpc>
            </a:pPr>
            <a:r>
              <a:rPr lang="en-US" altLang="en-US" sz="2400" dirty="0"/>
              <a:t>Your family wants to eat dinner at 7 and you’re the cook:  How do you get the food on the table in time?</a:t>
            </a:r>
          </a:p>
          <a:p>
            <a:pPr eaLnBrk="1" hangingPunct="1">
              <a:lnSpc>
                <a:spcPct val="80000"/>
              </a:lnSpc>
            </a:pPr>
            <a:endParaRPr lang="en-US" altLang="en-US" sz="2400" dirty="0"/>
          </a:p>
          <a:p>
            <a:pPr eaLnBrk="1" hangingPunct="1">
              <a:lnSpc>
                <a:spcPct val="80000"/>
              </a:lnSpc>
            </a:pPr>
            <a:r>
              <a:rPr lang="en-US" altLang="en-US" sz="2400" dirty="0"/>
              <a:t>Someone cuts you off in a traffic lane:  What keeps you from yelling “#**#!%”?</a:t>
            </a:r>
          </a:p>
          <a:p>
            <a:pPr eaLnBrk="1" hangingPunct="1">
              <a:lnSpc>
                <a:spcPct val="80000"/>
              </a:lnSpc>
            </a:pPr>
            <a:endParaRPr lang="en-US" altLang="en-US" sz="2400" dirty="0"/>
          </a:p>
          <a:p>
            <a:pPr eaLnBrk="1" hangingPunct="1">
              <a:lnSpc>
                <a:spcPct val="80000"/>
              </a:lnSpc>
            </a:pPr>
            <a:r>
              <a:rPr lang="en-US" altLang="en-US" sz="2400" dirty="0"/>
              <a:t>The clock is ticking loudly in the den where you are reading a book, but you don’t hear it.  Why?</a:t>
            </a:r>
          </a:p>
          <a:p>
            <a:pPr eaLnBrk="1" hangingPunct="1">
              <a:lnSpc>
                <a:spcPct val="80000"/>
              </a:lnSpc>
            </a:pPr>
            <a:endParaRPr lang="en-US" altLang="en-US" sz="2400" dirty="0"/>
          </a:p>
          <a:p>
            <a:pPr eaLnBrk="1" hangingPunct="1">
              <a:lnSpc>
                <a:spcPct val="80000"/>
              </a:lnSpc>
            </a:pPr>
            <a:r>
              <a:rPr lang="en-US" altLang="en-US" sz="2400" dirty="0"/>
              <a:t>You walk into a funeral service and immediately begin speaking in a whisper.  Why?</a:t>
            </a:r>
          </a:p>
          <a:p>
            <a:pPr eaLnBrk="1" hangingPunct="1">
              <a:lnSpc>
                <a:spcPct val="80000"/>
              </a:lnSpc>
            </a:pPr>
            <a:endParaRPr lang="en-US" altLang="en-US" sz="2400" dirty="0"/>
          </a:p>
          <a:p>
            <a:pPr eaLnBrk="1" hangingPunct="1">
              <a:lnSpc>
                <a:spcPct val="80000"/>
              </a:lnSpc>
            </a:pPr>
            <a:r>
              <a:rPr lang="en-US" altLang="en-US" sz="2400" dirty="0"/>
              <a:t>You accidentally bump into someone and apologize. Why?</a:t>
            </a:r>
          </a:p>
        </p:txBody>
      </p:sp>
    </p:spTree>
    <p:extLst>
      <p:ext uri="{BB962C8B-B14F-4D97-AF65-F5344CB8AC3E}">
        <p14:creationId xmlns:p14="http://schemas.microsoft.com/office/powerpoint/2010/main" val="1163455415"/>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
          <p:cNvSpPr>
            <a:spLocks noGrp="1"/>
          </p:cNvSpPr>
          <p:nvPr>
            <p:ph type="title"/>
          </p:nvPr>
        </p:nvSpPr>
        <p:spPr>
          <a:xfrm>
            <a:off x="377687" y="365125"/>
            <a:ext cx="10976113" cy="1325563"/>
          </a:xfrm>
        </p:spPr>
        <p:txBody>
          <a:bodyPr>
            <a:normAutofit/>
          </a:bodyPr>
          <a:lstStyle/>
          <a:p>
            <a:pPr defTabSz="450850">
              <a:defRPr/>
            </a:pPr>
            <a:r>
              <a:rPr lang="en-CA" sz="4000" dirty="0">
                <a:solidFill>
                  <a:srgbClr val="FF0000"/>
                </a:solidFill>
                <a:latin typeface="+mn-lt"/>
              </a:rPr>
              <a:t>What Is The Production Paradox? </a:t>
            </a:r>
          </a:p>
        </p:txBody>
      </p:sp>
      <p:sp>
        <p:nvSpPr>
          <p:cNvPr id="116739" name="Content Placeholder 3"/>
          <p:cNvSpPr>
            <a:spLocks noGrp="1"/>
          </p:cNvSpPr>
          <p:nvPr>
            <p:ph idx="1"/>
          </p:nvPr>
        </p:nvSpPr>
        <p:spPr>
          <a:xfrm>
            <a:off x="377687" y="1935892"/>
            <a:ext cx="11174895" cy="4489549"/>
          </a:xfrm>
        </p:spPr>
        <p:txBody>
          <a:bodyPr/>
          <a:lstStyle/>
          <a:p>
            <a:r>
              <a:rPr lang="en-US" altLang="en-US" sz="2200" dirty="0"/>
              <a:t>The neural circuits for executive function activation are routed differently depending on whether the activation is based on an internally driven desire or command versus an external demand</a:t>
            </a:r>
          </a:p>
          <a:p>
            <a:endParaRPr lang="en-US" altLang="en-US" sz="2200" dirty="0"/>
          </a:p>
          <a:p>
            <a:r>
              <a:rPr lang="en-US" altLang="en-US" sz="2200" dirty="0"/>
              <a:t>Because internally driven production is much easier to accomplish than externally demanded production for children with “producing difficulties” their lack of production on demand often stands in stark contrast to their seemingly effortless production “when the spirit moves them”</a:t>
            </a:r>
          </a:p>
          <a:p>
            <a:endParaRPr lang="en-US" altLang="en-US" sz="2200" dirty="0"/>
          </a:p>
          <a:p>
            <a:r>
              <a:rPr lang="en-US" altLang="en-US" sz="2200" dirty="0"/>
              <a:t>The on-demand deficiencies observed by others are often attributed to negative personal characteristics such as lack of responsibility, apathy, passive aggressive stance, or oppositional defiance</a:t>
            </a:r>
          </a:p>
          <a:p>
            <a:endParaRPr lang="en-CA" altLang="en-US" sz="2000" dirty="0"/>
          </a:p>
        </p:txBody>
      </p:sp>
    </p:spTree>
    <p:extLst>
      <p:ext uri="{BB962C8B-B14F-4D97-AF65-F5344CB8AC3E}">
        <p14:creationId xmlns:p14="http://schemas.microsoft.com/office/powerpoint/2010/main" val="12888548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CA" altLang="en-US" sz="4000"/>
              <a:t>Self-Directed Drawing</a:t>
            </a:r>
          </a:p>
        </p:txBody>
      </p:sp>
      <p:pic>
        <p:nvPicPr>
          <p:cNvPr id="4" name="Picture 4" descr="James Rey Copy"/>
          <p:cNvPicPr>
            <a:picLocks noGrp="1" noChangeAspect="1" noChangeArrowheads="1"/>
          </p:cNvPicPr>
          <p:nvPr>
            <p:ph idx="1"/>
          </p:nvPr>
        </p:nvPicPr>
        <p:blipFill>
          <a:blip r:embed="rId3">
            <a:lum bright="-10000"/>
            <a:extLst>
              <a:ext uri="{28A0092B-C50C-407E-A947-70E740481C1C}">
                <a14:useLocalDpi xmlns:a14="http://schemas.microsoft.com/office/drawing/2010/main" val="0"/>
              </a:ext>
            </a:extLst>
          </a:blip>
          <a:srcRect/>
          <a:stretch>
            <a:fillRect/>
          </a:stretch>
        </p:blipFill>
        <p:spPr>
          <a:xfrm>
            <a:off x="3176589" y="1874838"/>
            <a:ext cx="5837237" cy="3979862"/>
          </a:xfrm>
          <a:noFill/>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39354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CA" altLang="en-US" sz="4000"/>
              <a:t>Recall After 3 Minutes</a:t>
            </a:r>
          </a:p>
        </p:txBody>
      </p:sp>
      <p:pic>
        <p:nvPicPr>
          <p:cNvPr id="4" name="Picture 4" descr="James Rey Recall"/>
          <p:cNvPicPr>
            <a:picLocks noGrp="1" noChangeAspect="1" noChangeArrowheads="1"/>
          </p:cNvPicPr>
          <p:nvPr>
            <p:ph idx="1"/>
          </p:nvPr>
        </p:nvPicPr>
        <p:blipFill>
          <a:blip r:embed="rId3">
            <a:lum bright="-10000"/>
            <a:extLst>
              <a:ext uri="{28A0092B-C50C-407E-A947-70E740481C1C}">
                <a14:useLocalDpi xmlns:a14="http://schemas.microsoft.com/office/drawing/2010/main" val="0"/>
              </a:ext>
            </a:extLst>
          </a:blip>
          <a:srcRect/>
          <a:stretch>
            <a:fillRect/>
          </a:stretch>
        </p:blipFill>
        <p:spPr>
          <a:xfrm>
            <a:off x="3859214" y="1600200"/>
            <a:ext cx="4471987" cy="4529138"/>
          </a:xfrm>
          <a:noFill/>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21262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CA" altLang="en-US" sz="4000"/>
              <a:t>Self-Generated Free Hand Drawing</a:t>
            </a:r>
          </a:p>
        </p:txBody>
      </p:sp>
      <p:pic>
        <p:nvPicPr>
          <p:cNvPr id="4" name="Picture 4" descr="12-31-2007 09;13;41AM"/>
          <p:cNvPicPr>
            <a:picLocks noGrp="1" noChangeAspect="1" noChangeArrowheads="1"/>
          </p:cNvPicPr>
          <p:nvPr>
            <p:ph idx="1"/>
          </p:nvPr>
        </p:nvPicPr>
        <p:blipFill>
          <a:blip r:embed="rId3">
            <a:lum bright="-20000" contrast="10000"/>
            <a:extLst>
              <a:ext uri="{28A0092B-C50C-407E-A947-70E740481C1C}">
                <a14:useLocalDpi xmlns:a14="http://schemas.microsoft.com/office/drawing/2010/main" val="0"/>
              </a:ext>
            </a:extLst>
          </a:blip>
          <a:srcRect/>
          <a:stretch>
            <a:fillRect/>
          </a:stretch>
        </p:blipFill>
        <p:spPr>
          <a:xfrm>
            <a:off x="4697414" y="1600200"/>
            <a:ext cx="2795587" cy="4529138"/>
          </a:xfrm>
          <a:noFill/>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38146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Picture 002"/>
          <p:cNvPicPr>
            <a:picLocks noChangeAspect="1" noChangeArrowheads="1"/>
          </p:cNvPicPr>
          <p:nvPr/>
        </p:nvPicPr>
        <p:blipFill>
          <a:blip r:embed="rId3" cstate="print">
            <a:clrChange>
              <a:clrFrom>
                <a:srgbClr val="F1F1F1"/>
              </a:clrFrom>
              <a:clrTo>
                <a:srgbClr val="F1F1F1">
                  <a:alpha val="0"/>
                </a:srgbClr>
              </a:clrTo>
            </a:clrChange>
            <a:extLst>
              <a:ext uri="{28A0092B-C50C-407E-A947-70E740481C1C}">
                <a14:useLocalDpi xmlns:a14="http://schemas.microsoft.com/office/drawing/2010/main" val="0"/>
              </a:ext>
            </a:extLst>
          </a:blip>
          <a:srcRect r="29060"/>
          <a:stretch>
            <a:fillRect/>
          </a:stretch>
        </p:blipFill>
        <p:spPr bwMode="auto">
          <a:xfrm>
            <a:off x="90435" y="117474"/>
            <a:ext cx="6410848"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Pictur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55442" y="0"/>
            <a:ext cx="10688638"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5056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2191264" y="782595"/>
            <a:ext cx="6781285" cy="5675870"/>
          </a:xfrm>
        </p:spPr>
      </p:pic>
    </p:spTree>
    <p:extLst>
      <p:ext uri="{BB962C8B-B14F-4D97-AF65-F5344CB8AC3E}">
        <p14:creationId xmlns:p14="http://schemas.microsoft.com/office/powerpoint/2010/main" val="6902395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Picture 00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19200" y="-519113"/>
            <a:ext cx="8153400" cy="737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8920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874207" y="938475"/>
            <a:ext cx="5749332" cy="490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1100" dirty="0">
              <a:solidFill>
                <a:srgbClr val="000000"/>
              </a:solidFill>
              <a:latin typeface="Comic Sans MS" pitchFamily="66" charset="0"/>
            </a:endParaRPr>
          </a:p>
          <a:p>
            <a:pPr eaLnBrk="1" hangingPunct="1">
              <a:spcBef>
                <a:spcPct val="50000"/>
              </a:spcBef>
            </a:pPr>
            <a:r>
              <a:rPr lang="en-US" sz="4000" b="1" dirty="0">
                <a:solidFill>
                  <a:srgbClr val="000000"/>
                </a:solidFill>
                <a:latin typeface="Bradley Hand ITC" pitchFamily="66" charset="0"/>
              </a:rPr>
              <a:t>“As it turns out, teenagers may, indeed, be a bit crazy. But they are crazy according to a primal blueprint.  They are crazy by design.”</a:t>
            </a:r>
          </a:p>
          <a:p>
            <a:pPr eaLnBrk="1" hangingPunct="1">
              <a:spcBef>
                <a:spcPct val="50000"/>
              </a:spcBef>
            </a:pPr>
            <a:r>
              <a:rPr lang="en-US" sz="800" dirty="0">
                <a:solidFill>
                  <a:srgbClr val="000000"/>
                </a:solidFill>
                <a:latin typeface="Comic Sans MS" pitchFamily="66" charset="0"/>
              </a:rPr>
              <a:t> </a:t>
            </a:r>
          </a:p>
          <a:p>
            <a:pPr eaLnBrk="1" hangingPunct="1">
              <a:spcBef>
                <a:spcPct val="50000"/>
              </a:spcBef>
            </a:pPr>
            <a:r>
              <a:rPr lang="en-US" sz="2000" dirty="0">
                <a:solidFill>
                  <a:schemeClr val="accent2"/>
                </a:solidFill>
                <a:latin typeface="Comic Sans MS" pitchFamily="66" charset="0"/>
              </a:rPr>
              <a:t>Barbara </a:t>
            </a:r>
            <a:r>
              <a:rPr lang="en-US" sz="2000" dirty="0" err="1">
                <a:solidFill>
                  <a:schemeClr val="accent2"/>
                </a:solidFill>
                <a:latin typeface="Comic Sans MS" pitchFamily="66" charset="0"/>
              </a:rPr>
              <a:t>Strauch</a:t>
            </a:r>
            <a:r>
              <a:rPr lang="en-US" sz="2000" dirty="0">
                <a:solidFill>
                  <a:schemeClr val="accent2"/>
                </a:solidFill>
                <a:latin typeface="Comic Sans MS" pitchFamily="66" charset="0"/>
              </a:rPr>
              <a:t>,  The Primal Teen</a:t>
            </a:r>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3656" y="802193"/>
            <a:ext cx="3357563" cy="51816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2086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dirty="0"/>
              <a:t>http://www.math.harvard.edu/~knill/mathmovies/m4v/inthenavy_28.m4v</a:t>
            </a:r>
          </a:p>
        </p:txBody>
      </p:sp>
    </p:spTree>
    <p:extLst>
      <p:ext uri="{BB962C8B-B14F-4D97-AF65-F5344CB8AC3E}">
        <p14:creationId xmlns:p14="http://schemas.microsoft.com/office/powerpoint/2010/main" val="3756948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00064"/>
          </a:xfrm>
        </p:spPr>
        <p:txBody>
          <a:bodyPr>
            <a:normAutofit/>
          </a:bodyPr>
          <a:lstStyle/>
          <a:p>
            <a:r>
              <a:rPr lang="en-CA" sz="4000" dirty="0">
                <a:solidFill>
                  <a:srgbClr val="FF0000"/>
                </a:solidFill>
                <a:latin typeface="+mn-lt"/>
              </a:rPr>
              <a:t>Adolescent Morbidity</a:t>
            </a:r>
            <a:endParaRPr lang="en-US" sz="4000" dirty="0">
              <a:solidFill>
                <a:srgbClr val="FF0000"/>
              </a:solidFill>
              <a:latin typeface="+mn-lt"/>
            </a:endParaRPr>
          </a:p>
        </p:txBody>
      </p:sp>
      <p:sp>
        <p:nvSpPr>
          <p:cNvPr id="3" name="Content Placeholder 2"/>
          <p:cNvSpPr>
            <a:spLocks noGrp="1"/>
          </p:cNvSpPr>
          <p:nvPr>
            <p:ph idx="1"/>
          </p:nvPr>
        </p:nvSpPr>
        <p:spPr/>
        <p:txBody>
          <a:bodyPr/>
          <a:lstStyle/>
          <a:p>
            <a:r>
              <a:rPr lang="en-US" altLang="en-US" dirty="0"/>
              <a:t>Health Paradox</a:t>
            </a:r>
          </a:p>
          <a:p>
            <a:pPr lvl="2"/>
            <a:endParaRPr lang="en-US" altLang="en-US" dirty="0"/>
          </a:p>
          <a:p>
            <a:pPr lvl="2"/>
            <a:r>
              <a:rPr lang="en-US" altLang="en-US" sz="2400" dirty="0"/>
              <a:t>Developmental period of strength and resilience, both physically              and cognitively</a:t>
            </a:r>
          </a:p>
          <a:p>
            <a:pPr lvl="2"/>
            <a:endParaRPr lang="en-US" altLang="en-US" sz="2400" dirty="0"/>
          </a:p>
          <a:p>
            <a:pPr lvl="2"/>
            <a:r>
              <a:rPr lang="en-US" altLang="en-US" sz="2400" dirty="0"/>
              <a:t>Yet, morbidity &amp; mortality rates </a:t>
            </a:r>
            <a:r>
              <a:rPr lang="en-US" altLang="en-US" sz="2400" i="1" dirty="0"/>
              <a:t>increase</a:t>
            </a:r>
            <a:r>
              <a:rPr lang="en-US" altLang="en-US" sz="2400" dirty="0"/>
              <a:t> 200% </a:t>
            </a:r>
          </a:p>
          <a:p>
            <a:endParaRPr lang="en-US" dirty="0"/>
          </a:p>
        </p:txBody>
      </p:sp>
    </p:spTree>
    <p:extLst>
      <p:ext uri="{BB962C8B-B14F-4D97-AF65-F5344CB8AC3E}">
        <p14:creationId xmlns:p14="http://schemas.microsoft.com/office/powerpoint/2010/main" val="2051406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7556"/>
          </a:xfrm>
        </p:spPr>
        <p:txBody>
          <a:bodyPr>
            <a:normAutofit/>
          </a:bodyPr>
          <a:lstStyle/>
          <a:p>
            <a:r>
              <a:rPr lang="en-CA" sz="4000" dirty="0">
                <a:solidFill>
                  <a:srgbClr val="FF0000"/>
                </a:solidFill>
                <a:latin typeface="+mn-lt"/>
              </a:rPr>
              <a:t>Neurology of Adolescence</a:t>
            </a:r>
            <a:endParaRPr lang="en-US" sz="4000" dirty="0">
              <a:solidFill>
                <a:srgbClr val="FF0000"/>
              </a:solidFill>
              <a:latin typeface="+mn-lt"/>
            </a:endParaRPr>
          </a:p>
        </p:txBody>
      </p:sp>
      <p:sp>
        <p:nvSpPr>
          <p:cNvPr id="3" name="Content Placeholder 2"/>
          <p:cNvSpPr>
            <a:spLocks noGrp="1"/>
          </p:cNvSpPr>
          <p:nvPr>
            <p:ph idx="1"/>
          </p:nvPr>
        </p:nvSpPr>
        <p:spPr>
          <a:xfrm>
            <a:off x="838200" y="1482810"/>
            <a:ext cx="10515600" cy="5025081"/>
          </a:xfrm>
        </p:spPr>
        <p:txBody>
          <a:bodyPr>
            <a:normAutofit lnSpcReduction="10000"/>
          </a:bodyPr>
          <a:lstStyle/>
          <a:p>
            <a:r>
              <a:rPr lang="en-US" altLang="en-US" dirty="0"/>
              <a:t>Puberty represents a period of synaptic reorganization and brain is more sensitive to experiential input</a:t>
            </a:r>
            <a:endParaRPr lang="en-US" altLang="en-US" dirty="0">
              <a:latin typeface="Arial" panose="020B0604020202020204" pitchFamily="34" charset="0"/>
            </a:endParaRPr>
          </a:p>
          <a:p>
            <a:pPr lvl="1">
              <a:lnSpc>
                <a:spcPct val="80000"/>
              </a:lnSpc>
            </a:pPr>
            <a:r>
              <a:rPr lang="en-US" altLang="en-US" dirty="0"/>
              <a:t>Synaptogenesis: proliferation of synapses</a:t>
            </a:r>
          </a:p>
          <a:p>
            <a:pPr lvl="1">
              <a:lnSpc>
                <a:spcPct val="80000"/>
              </a:lnSpc>
            </a:pPr>
            <a:r>
              <a:rPr lang="en-US" altLang="en-US" dirty="0" err="1"/>
              <a:t>Myelinization</a:t>
            </a:r>
            <a:r>
              <a:rPr lang="en-US" altLang="en-US" dirty="0"/>
              <a:t> shaping: insulation around synapses</a:t>
            </a:r>
          </a:p>
          <a:p>
            <a:pPr lvl="1">
              <a:lnSpc>
                <a:spcPct val="80000"/>
              </a:lnSpc>
            </a:pPr>
            <a:r>
              <a:rPr lang="en-US" altLang="en-US" dirty="0"/>
              <a:t>Synaptic pruning: frequently used connections are strengthened,   infrequently used connections are eliminated</a:t>
            </a:r>
          </a:p>
          <a:p>
            <a:pPr lvl="1">
              <a:lnSpc>
                <a:spcPct val="80000"/>
              </a:lnSpc>
            </a:pPr>
            <a:endParaRPr lang="en-CA" altLang="en-US" dirty="0"/>
          </a:p>
          <a:p>
            <a:pPr marL="230188" lvl="2" indent="-230188">
              <a:lnSpc>
                <a:spcPct val="80000"/>
              </a:lnSpc>
            </a:pPr>
            <a:r>
              <a:rPr lang="en-CA" altLang="en-US" sz="2800" dirty="0"/>
              <a:t>Developing abilities</a:t>
            </a:r>
          </a:p>
          <a:p>
            <a:pPr marL="230188" lvl="2" indent="-230188">
              <a:lnSpc>
                <a:spcPct val="80000"/>
              </a:lnSpc>
            </a:pPr>
            <a:endParaRPr lang="en-CA" altLang="en-US" sz="2400" dirty="0"/>
          </a:p>
          <a:p>
            <a:pPr marL="230188" lvl="2" indent="-230188">
              <a:lnSpc>
                <a:spcPct val="80000"/>
              </a:lnSpc>
            </a:pPr>
            <a:r>
              <a:rPr lang="en-CA" altLang="en-US" sz="2800" dirty="0"/>
              <a:t>Use it or lose it</a:t>
            </a:r>
          </a:p>
          <a:p>
            <a:pPr marL="687388" lvl="3" indent="-230188">
              <a:lnSpc>
                <a:spcPct val="80000"/>
              </a:lnSpc>
            </a:pPr>
            <a:r>
              <a:rPr lang="en-CA" altLang="en-US" sz="2200" dirty="0"/>
              <a:t>You are hard-wiring your brain in adolescence. Do you want to hard-wire it                for sports and playing music and doing math…or for lying on the couch in               front of the </a:t>
            </a:r>
            <a:r>
              <a:rPr lang="en-CA" altLang="en-US" sz="2200" dirty="0" err="1"/>
              <a:t>tv</a:t>
            </a:r>
            <a:r>
              <a:rPr lang="en-CA" altLang="en-US" sz="2200" dirty="0"/>
              <a:t>?</a:t>
            </a:r>
          </a:p>
          <a:p>
            <a:pPr marL="1371600" lvl="3" indent="0">
              <a:buNone/>
            </a:pPr>
            <a:r>
              <a:rPr lang="en-US" altLang="en-US" dirty="0"/>
              <a:t>				</a:t>
            </a:r>
          </a:p>
          <a:p>
            <a:pPr marL="1371600" lvl="3" indent="0">
              <a:buNone/>
            </a:pPr>
            <a:r>
              <a:rPr lang="en-US" altLang="en-US" dirty="0"/>
              <a:t>							</a:t>
            </a:r>
          </a:p>
          <a:p>
            <a:pPr marL="1371600" lvl="3" indent="0">
              <a:buNone/>
            </a:pPr>
            <a:r>
              <a:rPr lang="en-US" altLang="en-US" dirty="0"/>
              <a:t>						(</a:t>
            </a:r>
            <a:r>
              <a:rPr lang="en-US" altLang="en-US" dirty="0">
                <a:latin typeface="Arial" panose="020B0604020202020204" pitchFamily="34" charset="0"/>
              </a:rPr>
              <a:t>Blakemore &amp; Choudhury, 2006)</a:t>
            </a:r>
            <a:endParaRPr lang="en-US" dirty="0"/>
          </a:p>
        </p:txBody>
      </p:sp>
    </p:spTree>
    <p:extLst>
      <p:ext uri="{BB962C8B-B14F-4D97-AF65-F5344CB8AC3E}">
        <p14:creationId xmlns:p14="http://schemas.microsoft.com/office/powerpoint/2010/main" val="19740360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238</TotalTime>
  <Words>5683</Words>
  <Application>Microsoft Office PowerPoint</Application>
  <PresentationFormat>Widescreen</PresentationFormat>
  <Paragraphs>670</Paragraphs>
  <Slides>72</Slides>
  <Notes>48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72</vt:i4>
      </vt:variant>
    </vt:vector>
  </HeadingPairs>
  <TitlesOfParts>
    <vt:vector size="85" baseType="lpstr">
      <vt:lpstr>MS PGothic</vt:lpstr>
      <vt:lpstr>Apple Chancery</vt:lpstr>
      <vt:lpstr>Arial</vt:lpstr>
      <vt:lpstr>Bradley Hand ITC</vt:lpstr>
      <vt:lpstr>Calibri</vt:lpstr>
      <vt:lpstr>Calibri Light</vt:lpstr>
      <vt:lpstr>Comic Sans MS</vt:lpstr>
      <vt:lpstr>Monotype Corsiva</vt:lpstr>
      <vt:lpstr>Raavi</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What reasons do adolescents have for seeking mental health supports?</vt:lpstr>
      <vt:lpstr>PowerPoint Presentation</vt:lpstr>
      <vt:lpstr>Adolescent Morbidity</vt:lpstr>
      <vt:lpstr>Neurology of Adolescence</vt:lpstr>
      <vt:lpstr>Using and Losing It</vt:lpstr>
      <vt:lpstr>Developing Advanced Reasoning Skills</vt:lpstr>
      <vt:lpstr>PowerPoint Presentation</vt:lpstr>
      <vt:lpstr>Risk-taking Behaviors</vt:lpstr>
      <vt:lpstr>PowerPoint Presentation</vt:lpstr>
      <vt:lpstr>Gender Differences</vt:lpstr>
      <vt:lpstr>PowerPoint Presentation</vt:lpstr>
      <vt:lpstr>PowerPoint Presentation</vt:lpstr>
      <vt:lpstr>PowerPoint Presentation</vt:lpstr>
      <vt:lpstr>PowerPoint Presentation</vt:lpstr>
      <vt:lpstr>The Cookie Problem Problem to be solved: Which girl wore which color?</vt:lpstr>
      <vt:lpstr>PowerPoint Presentation</vt:lpstr>
      <vt:lpstr>PowerPoint Presentation</vt:lpstr>
      <vt:lpstr>PowerPoint Presentation</vt:lpstr>
      <vt:lpstr>PowerPoint Presentation</vt:lpstr>
      <vt:lpstr>Two Types Of Mental Processes</vt:lpstr>
      <vt:lpstr>Basic Neurological Functions    ‘What Happens Now’</vt:lpstr>
      <vt:lpstr>Basic Executive Functions – ‘How and When’</vt:lpstr>
      <vt:lpstr>What Are Executive Functions (EFs)?</vt:lpstr>
      <vt:lpstr>What Do We Know About EF?</vt:lpstr>
      <vt:lpstr>How Do EFs Develop?</vt:lpstr>
      <vt:lpstr>Rey’s Complex Figure Drawing</vt:lpstr>
      <vt:lpstr>What Are the EF Clusters?</vt:lpstr>
      <vt:lpstr>Planning/Prioritizing</vt:lpstr>
      <vt:lpstr>PowerPoint Presentation</vt:lpstr>
      <vt:lpstr>PowerPoint Presentation</vt:lpstr>
      <vt:lpstr>Organization</vt:lpstr>
      <vt:lpstr>Look Familiar?</vt:lpstr>
      <vt:lpstr>Time Management</vt:lpstr>
      <vt:lpstr>Working Memory</vt:lpstr>
      <vt:lpstr>PowerPoint Presentation</vt:lpstr>
      <vt:lpstr>PowerPoint Presentation</vt:lpstr>
      <vt:lpstr>Metacognition</vt:lpstr>
      <vt:lpstr>Puzzles Prime the Brain for Problem Solving  When encountering a mental block, take a brain break and focus on a puzzle or word game. Puzzles, word games and brain teasers stimulate activity in the frontal lobe and right hemisphere, making neural connections more flexible for future problem solving. </vt:lpstr>
      <vt:lpstr>Response Inhibition</vt:lpstr>
      <vt:lpstr>PowerPoint Presentation</vt:lpstr>
      <vt:lpstr>PowerPoint Presentation</vt:lpstr>
      <vt:lpstr>Emotional Control</vt:lpstr>
      <vt:lpstr>PowerPoint Presentation</vt:lpstr>
      <vt:lpstr>HOT AND COLD COGNITION</vt:lpstr>
      <vt:lpstr>All roads lead to the amygdala</vt:lpstr>
      <vt:lpstr>Amygdala Hijack</vt:lpstr>
      <vt:lpstr>Manifestations of ‘Low Road’ Emotional Processing</vt:lpstr>
      <vt:lpstr>It’s helpful to think of these kids as being in a ‘cognitive wheelchair.’      Ross Greene</vt:lpstr>
      <vt:lpstr>Responding effectively to ‘amygdala hijacks’</vt:lpstr>
      <vt:lpstr>Sustained Attention  </vt:lpstr>
      <vt:lpstr>The Brain’s Attention Networks</vt:lpstr>
      <vt:lpstr>PowerPoint Presentation</vt:lpstr>
      <vt:lpstr>PowerPoint Presentation</vt:lpstr>
      <vt:lpstr>Task Initiation</vt:lpstr>
      <vt:lpstr>Flexibility </vt:lpstr>
      <vt:lpstr>Goal-Directed Persistence</vt:lpstr>
      <vt:lpstr>Barkley’s EF Deficit Model </vt:lpstr>
      <vt:lpstr>What Are The 5 EFs In Major Life Activities?</vt:lpstr>
      <vt:lpstr>What Efs Are Activated?</vt:lpstr>
      <vt:lpstr>What Is The Production Paradox? </vt:lpstr>
      <vt:lpstr>Self-Directed Drawing</vt:lpstr>
      <vt:lpstr>Recall After 3 Minutes</vt:lpstr>
      <vt:lpstr>Self-Generated Free Hand Drawing</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Interventions for Working with Adolescents with Mental Health Issues</dc:title>
  <dc:creator>userC</dc:creator>
  <cp:lastModifiedBy>userC</cp:lastModifiedBy>
  <cp:revision>21</cp:revision>
  <cp:lastPrinted>2017-05-17T21:48:58Z</cp:lastPrinted>
  <dcterms:created xsi:type="dcterms:W3CDTF">2017-05-17T16:09:58Z</dcterms:created>
  <dcterms:modified xsi:type="dcterms:W3CDTF">2017-07-13T21:40:12Z</dcterms:modified>
</cp:coreProperties>
</file>