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81" r:id="rId4"/>
    <p:sldId id="280" r:id="rId5"/>
    <p:sldId id="282" r:id="rId6"/>
    <p:sldId id="283" r:id="rId7"/>
    <p:sldId id="258" r:id="rId8"/>
    <p:sldId id="259" r:id="rId9"/>
    <p:sldId id="260" r:id="rId10"/>
    <p:sldId id="261" r:id="rId11"/>
    <p:sldId id="263" r:id="rId12"/>
    <p:sldId id="265" r:id="rId13"/>
    <p:sldId id="267" r:id="rId14"/>
    <p:sldId id="268" r:id="rId15"/>
    <p:sldId id="269" r:id="rId16"/>
    <p:sldId id="270" r:id="rId17"/>
    <p:sldId id="271" r:id="rId18"/>
    <p:sldId id="276" r:id="rId19"/>
    <p:sldId id="278" r:id="rId20"/>
    <p:sldId id="277" r:id="rId21"/>
    <p:sldId id="279" r:id="rId22"/>
    <p:sldId id="273" r:id="rId23"/>
    <p:sldId id="284" r:id="rId24"/>
    <p:sldId id="285" r:id="rId25"/>
    <p:sldId id="286" r:id="rId26"/>
    <p:sldId id="27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A315F9-34E5-4BE9-A6D9-3580C08D538B}" v="114" dt="2017-03-20T20:54:10.552"/>
    <p1510:client id="{5AC9CDFD-79AB-471A-BBD3-8249804A026F}" v="33" dt="2017-03-20T21:57:29.565"/>
    <p1510:client id="{A07C4DE2-032C-42B3-866A-4548F0F1ACE7}" v="1" dt="2017-03-20T20:34:13.141"/>
    <p1510:client id="{409DF6A7-BFA7-44CB-9FB0-2701F317D4E1}" v="606" dt="2017-03-20T20:35:17.787"/>
    <p1510:client id="{79F78DCF-5B96-4F1B-A073-3797BCDD9630}" v="2" dt="2017-03-20T23:24:00.2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 d="2"/>
          <a:sy n="1" d="2"/>
        </p:scale>
        <p:origin x="-1984" y="-53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34"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D1E6EA-A5C3-4654-90BC-62B6CE82C6B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E82C897-1DC5-4316-AC9C-12431A8E688D}">
      <dgm:prSet phldrT="[Text]"/>
      <dgm:spPr/>
      <dgm:t>
        <a:bodyPr/>
        <a:lstStyle/>
        <a:p>
          <a:r>
            <a:rPr lang="en-US" sz="3400"/>
            <a:t>Imagine</a:t>
          </a:r>
        </a:p>
      </dgm:t>
    </dgm:pt>
    <dgm:pt modelId="{38299B95-818B-4B13-95FC-4C90E659ACD2}" type="parTrans" cxnId="{AE9D406E-1D56-4D7B-8B62-B8955822A9D7}">
      <dgm:prSet/>
      <dgm:spPr/>
      <dgm:t>
        <a:bodyPr/>
        <a:lstStyle/>
        <a:p>
          <a:endParaRPr lang="en-US"/>
        </a:p>
      </dgm:t>
    </dgm:pt>
    <dgm:pt modelId="{59F0444E-3F9C-43BE-BF94-883106D9518D}" type="sibTrans" cxnId="{AE9D406E-1D56-4D7B-8B62-B8955822A9D7}">
      <dgm:prSet/>
      <dgm:spPr/>
      <dgm:t>
        <a:bodyPr/>
        <a:lstStyle/>
        <a:p>
          <a:endParaRPr lang="en-US"/>
        </a:p>
      </dgm:t>
    </dgm:pt>
    <dgm:pt modelId="{7CB52BB6-B506-4AE5-9420-6D733C69BDB8}">
      <dgm:prSet phldrT="[Text]"/>
      <dgm:spPr/>
      <dgm:t>
        <a:bodyPr/>
        <a:lstStyle/>
        <a:p>
          <a:r>
            <a:rPr lang="en-US"/>
            <a:t>Joyful learning</a:t>
          </a:r>
        </a:p>
      </dgm:t>
    </dgm:pt>
    <dgm:pt modelId="{C18C8CD0-D612-40D1-98D5-77CB7D85FDEB}" type="parTrans" cxnId="{DE05F3D3-C613-4034-962A-D44ED5523947}">
      <dgm:prSet/>
      <dgm:spPr/>
      <dgm:t>
        <a:bodyPr/>
        <a:lstStyle/>
        <a:p>
          <a:endParaRPr lang="en-US"/>
        </a:p>
      </dgm:t>
    </dgm:pt>
    <dgm:pt modelId="{E7C64724-B200-4DC0-A54C-0CDA89E47195}" type="sibTrans" cxnId="{DE05F3D3-C613-4034-962A-D44ED5523947}">
      <dgm:prSet/>
      <dgm:spPr/>
      <dgm:t>
        <a:bodyPr/>
        <a:lstStyle/>
        <a:p>
          <a:endParaRPr lang="en-US"/>
        </a:p>
      </dgm:t>
    </dgm:pt>
    <dgm:pt modelId="{D62B428A-1394-4D28-9880-EEDD6CA6FCBB}">
      <dgm:prSet phldrT="[Text]"/>
      <dgm:spPr/>
      <dgm:t>
        <a:bodyPr/>
        <a:lstStyle/>
        <a:p>
          <a:r>
            <a:rPr lang="en-US"/>
            <a:t>Academic Success</a:t>
          </a:r>
        </a:p>
      </dgm:t>
    </dgm:pt>
    <dgm:pt modelId="{17BFE169-A794-4FB3-9B54-3FD89DDB573D}" type="parTrans" cxnId="{F52139CF-C562-41CC-9BC9-931DCA629355}">
      <dgm:prSet/>
      <dgm:spPr/>
      <dgm:t>
        <a:bodyPr/>
        <a:lstStyle/>
        <a:p>
          <a:endParaRPr lang="en-US"/>
        </a:p>
      </dgm:t>
    </dgm:pt>
    <dgm:pt modelId="{59AE1D75-2C98-4C49-9CC0-DD65D710C1E1}" type="sibTrans" cxnId="{F52139CF-C562-41CC-9BC9-931DCA629355}">
      <dgm:prSet/>
      <dgm:spPr/>
      <dgm:t>
        <a:bodyPr/>
        <a:lstStyle/>
        <a:p>
          <a:endParaRPr lang="en-US"/>
        </a:p>
      </dgm:t>
    </dgm:pt>
    <dgm:pt modelId="{07897DA1-A590-4920-AD1C-26FCBCE2A5B8}">
      <dgm:prSet phldrT="[Text]"/>
      <dgm:spPr/>
      <dgm:t>
        <a:bodyPr/>
        <a:lstStyle/>
        <a:p>
          <a:r>
            <a:rPr lang="en-US"/>
            <a:t>Powerful sense of self and community</a:t>
          </a:r>
        </a:p>
      </dgm:t>
    </dgm:pt>
    <dgm:pt modelId="{35017B74-1096-4411-9DE5-910E698F4A78}" type="parTrans" cxnId="{7F69F0B6-B1C6-4879-B30E-68680443897A}">
      <dgm:prSet/>
      <dgm:spPr/>
      <dgm:t>
        <a:bodyPr/>
        <a:lstStyle/>
        <a:p>
          <a:endParaRPr lang="en-US"/>
        </a:p>
      </dgm:t>
    </dgm:pt>
    <dgm:pt modelId="{09BE4FD5-55F7-4A44-BFDB-764B9122A599}" type="sibTrans" cxnId="{7F69F0B6-B1C6-4879-B30E-68680443897A}">
      <dgm:prSet/>
      <dgm:spPr/>
      <dgm:t>
        <a:bodyPr/>
        <a:lstStyle/>
        <a:p>
          <a:endParaRPr lang="en-US"/>
        </a:p>
      </dgm:t>
    </dgm:pt>
    <dgm:pt modelId="{1B8622C6-A76E-4E04-BC7B-408B5858A8CE}">
      <dgm:prSet phldrT="[Text]"/>
      <dgm:spPr/>
      <dgm:t>
        <a:bodyPr/>
        <a:lstStyle/>
        <a:p>
          <a:r>
            <a:rPr lang="en-US"/>
            <a:t>Imagine</a:t>
          </a:r>
        </a:p>
      </dgm:t>
    </dgm:pt>
    <dgm:pt modelId="{4330A15E-66C3-4525-8FD9-48E81EF6CC6F}" type="parTrans" cxnId="{930C03C7-43AC-4099-AAC1-84B3D12617C6}">
      <dgm:prSet/>
      <dgm:spPr/>
      <dgm:t>
        <a:bodyPr/>
        <a:lstStyle/>
        <a:p>
          <a:endParaRPr lang="en-US"/>
        </a:p>
      </dgm:t>
    </dgm:pt>
    <dgm:pt modelId="{CA85F87D-F0AD-4B3F-8856-038BCBA00524}" type="sibTrans" cxnId="{930C03C7-43AC-4099-AAC1-84B3D12617C6}">
      <dgm:prSet/>
      <dgm:spPr/>
      <dgm:t>
        <a:bodyPr/>
        <a:lstStyle/>
        <a:p>
          <a:endParaRPr lang="en-US"/>
        </a:p>
      </dgm:t>
    </dgm:pt>
    <dgm:pt modelId="{CC144C69-ED6C-468B-8A40-E710B59099FC}">
      <dgm:prSet phldrT="[Text]"/>
      <dgm:spPr/>
      <dgm:t>
        <a:bodyPr/>
        <a:lstStyle/>
        <a:p>
          <a:r>
            <a:rPr lang="en-US"/>
            <a:t>Students who are engaged in a focused and energetic way with their peers, teachers and with their learning</a:t>
          </a:r>
        </a:p>
      </dgm:t>
    </dgm:pt>
    <dgm:pt modelId="{F2DFEF1B-82CB-4DC2-A325-AA9629F5D5DC}" type="parTrans" cxnId="{157E15DF-84AE-4F32-863C-51A34B39E45D}">
      <dgm:prSet/>
      <dgm:spPr/>
      <dgm:t>
        <a:bodyPr/>
        <a:lstStyle/>
        <a:p>
          <a:endParaRPr lang="en-US"/>
        </a:p>
      </dgm:t>
    </dgm:pt>
    <dgm:pt modelId="{83BD1B89-E723-4471-A44A-0DC7604FD71E}" type="sibTrans" cxnId="{157E15DF-84AE-4F32-863C-51A34B39E45D}">
      <dgm:prSet/>
      <dgm:spPr/>
      <dgm:t>
        <a:bodyPr/>
        <a:lstStyle/>
        <a:p>
          <a:endParaRPr lang="en-US"/>
        </a:p>
      </dgm:t>
    </dgm:pt>
    <dgm:pt modelId="{BD24674E-42D4-4697-9DAE-716EA5198674}">
      <dgm:prSet phldrT="[Text]"/>
      <dgm:spPr/>
      <dgm:t>
        <a:bodyPr/>
        <a:lstStyle/>
        <a:p>
          <a:r>
            <a:rPr lang="en-US"/>
            <a:t>Imagine</a:t>
          </a:r>
        </a:p>
      </dgm:t>
    </dgm:pt>
    <dgm:pt modelId="{6BC6BEAA-6536-4C12-B597-955FD3D66CE3}" type="parTrans" cxnId="{1C2D2482-258F-40A5-AFBC-B84C1EB10E4B}">
      <dgm:prSet/>
      <dgm:spPr/>
      <dgm:t>
        <a:bodyPr/>
        <a:lstStyle/>
        <a:p>
          <a:endParaRPr lang="en-US"/>
        </a:p>
      </dgm:t>
    </dgm:pt>
    <dgm:pt modelId="{78DA6EC2-0ED5-4F43-8BE1-672053B37AB6}" type="sibTrans" cxnId="{1C2D2482-258F-40A5-AFBC-B84C1EB10E4B}">
      <dgm:prSet/>
      <dgm:spPr/>
      <dgm:t>
        <a:bodyPr/>
        <a:lstStyle/>
        <a:p>
          <a:endParaRPr lang="en-US"/>
        </a:p>
      </dgm:t>
    </dgm:pt>
    <dgm:pt modelId="{77FAABB6-2A2F-4DD5-B4A5-0BEC5CA2A23D}">
      <dgm:prSet phldrT="[Text]"/>
      <dgm:spPr/>
      <dgm:t>
        <a:bodyPr/>
        <a:lstStyle/>
        <a:p>
          <a:r>
            <a:rPr lang="en-US"/>
            <a:t>Students who see themselves as capable, self-aware human beings</a:t>
          </a:r>
        </a:p>
      </dgm:t>
    </dgm:pt>
    <dgm:pt modelId="{890936DF-B811-4693-8B3F-DD55115057CC}" type="parTrans" cxnId="{E4E4C613-C5AF-4FA2-B0E9-E4348D259C48}">
      <dgm:prSet/>
      <dgm:spPr/>
    </dgm:pt>
    <dgm:pt modelId="{C5E7A41A-3622-4F5D-B710-850244ED9EC4}" type="sibTrans" cxnId="{E4E4C613-C5AF-4FA2-B0E9-E4348D259C48}">
      <dgm:prSet/>
      <dgm:spPr/>
    </dgm:pt>
    <dgm:pt modelId="{EF0AE30B-4F06-4497-B11D-4CC2F18134D3}">
      <dgm:prSet phldrT="[Text]"/>
      <dgm:spPr/>
      <dgm:t>
        <a:bodyPr/>
        <a:lstStyle/>
        <a:p>
          <a:r>
            <a:rPr lang="en-US"/>
            <a:t>Compassionate, responsible citizens</a:t>
          </a:r>
        </a:p>
      </dgm:t>
    </dgm:pt>
    <dgm:pt modelId="{C80CE494-81C9-434F-86EF-2FC952A197B8}" type="parTrans" cxnId="{18836061-B3B8-4878-A7FD-368F0CF99288}">
      <dgm:prSet/>
      <dgm:spPr/>
    </dgm:pt>
    <dgm:pt modelId="{B8FD20DA-22AE-47E3-A3F6-0BCF411DFF94}" type="sibTrans" cxnId="{18836061-B3B8-4878-A7FD-368F0CF99288}">
      <dgm:prSet/>
      <dgm:spPr/>
    </dgm:pt>
    <dgm:pt modelId="{DBA5B88B-0ABA-41FC-A1F5-D92F184C8375}">
      <dgm:prSet phldrT="[Text]"/>
      <dgm:spPr/>
      <dgm:t>
        <a:bodyPr/>
        <a:lstStyle/>
        <a:p>
          <a:endParaRPr lang="en-US"/>
        </a:p>
      </dgm:t>
    </dgm:pt>
    <dgm:pt modelId="{85CDD743-E5AC-4014-9DB9-B6156EDC0187}" type="parTrans" cxnId="{4E60E955-9E05-4253-BC4F-3931AF298041}">
      <dgm:prSet/>
      <dgm:spPr/>
    </dgm:pt>
    <dgm:pt modelId="{3D15C0E9-CE81-430C-BE22-B18BC9E09F84}" type="sibTrans" cxnId="{4E60E955-9E05-4253-BC4F-3931AF298041}">
      <dgm:prSet/>
      <dgm:spPr/>
    </dgm:pt>
    <dgm:pt modelId="{09BAB281-B69C-4E1A-A737-956ACC8A90E5}" type="pres">
      <dgm:prSet presAssocID="{ECD1E6EA-A5C3-4654-90BC-62B6CE82C6B1}" presName="Name0" presStyleCnt="0">
        <dgm:presLayoutVars>
          <dgm:dir/>
          <dgm:animLvl val="lvl"/>
          <dgm:resizeHandles val="exact"/>
        </dgm:presLayoutVars>
      </dgm:prSet>
      <dgm:spPr/>
      <dgm:t>
        <a:bodyPr/>
        <a:lstStyle/>
        <a:p>
          <a:endParaRPr lang="en-US"/>
        </a:p>
      </dgm:t>
    </dgm:pt>
    <dgm:pt modelId="{D7548D69-E8B7-438D-A487-C9B3170661F9}" type="pres">
      <dgm:prSet presAssocID="{2E82C897-1DC5-4316-AC9C-12431A8E688D}" presName="composite" presStyleCnt="0"/>
      <dgm:spPr/>
    </dgm:pt>
    <dgm:pt modelId="{B8B544CB-4611-41ED-8D4F-2FFADF95E1FA}" type="pres">
      <dgm:prSet presAssocID="{2E82C897-1DC5-4316-AC9C-12431A8E688D}" presName="parTx" presStyleLbl="alignNode1" presStyleIdx="0" presStyleCnt="3">
        <dgm:presLayoutVars>
          <dgm:chMax val="0"/>
          <dgm:chPref val="0"/>
          <dgm:bulletEnabled val="1"/>
        </dgm:presLayoutVars>
      </dgm:prSet>
      <dgm:spPr/>
      <dgm:t>
        <a:bodyPr/>
        <a:lstStyle/>
        <a:p>
          <a:endParaRPr lang="en-US"/>
        </a:p>
      </dgm:t>
    </dgm:pt>
    <dgm:pt modelId="{88085E4E-74F8-4A24-8089-69D15639DC3C}" type="pres">
      <dgm:prSet presAssocID="{2E82C897-1DC5-4316-AC9C-12431A8E688D}" presName="desTx" presStyleLbl="alignAccFollowNode1" presStyleIdx="0" presStyleCnt="3">
        <dgm:presLayoutVars>
          <dgm:bulletEnabled val="1"/>
        </dgm:presLayoutVars>
      </dgm:prSet>
      <dgm:spPr/>
      <dgm:t>
        <a:bodyPr/>
        <a:lstStyle/>
        <a:p>
          <a:endParaRPr lang="en-US"/>
        </a:p>
      </dgm:t>
    </dgm:pt>
    <dgm:pt modelId="{CE59B13C-986B-4892-A522-F042657C7B67}" type="pres">
      <dgm:prSet presAssocID="{59F0444E-3F9C-43BE-BF94-883106D9518D}" presName="space" presStyleCnt="0"/>
      <dgm:spPr/>
    </dgm:pt>
    <dgm:pt modelId="{68630771-B657-430A-B9C8-1CE22D26512C}" type="pres">
      <dgm:prSet presAssocID="{1B8622C6-A76E-4E04-BC7B-408B5858A8CE}" presName="composite" presStyleCnt="0"/>
      <dgm:spPr/>
    </dgm:pt>
    <dgm:pt modelId="{0E180332-253B-4EF8-802E-89ABAE4E69A4}" type="pres">
      <dgm:prSet presAssocID="{1B8622C6-A76E-4E04-BC7B-408B5858A8CE}" presName="parTx" presStyleLbl="alignNode1" presStyleIdx="1" presStyleCnt="3">
        <dgm:presLayoutVars>
          <dgm:chMax val="0"/>
          <dgm:chPref val="0"/>
          <dgm:bulletEnabled val="1"/>
        </dgm:presLayoutVars>
      </dgm:prSet>
      <dgm:spPr/>
      <dgm:t>
        <a:bodyPr/>
        <a:lstStyle/>
        <a:p>
          <a:endParaRPr lang="en-US"/>
        </a:p>
      </dgm:t>
    </dgm:pt>
    <dgm:pt modelId="{E8717594-C9C9-44FB-8B96-45AEC2F74266}" type="pres">
      <dgm:prSet presAssocID="{1B8622C6-A76E-4E04-BC7B-408B5858A8CE}" presName="desTx" presStyleLbl="alignAccFollowNode1" presStyleIdx="1" presStyleCnt="3">
        <dgm:presLayoutVars>
          <dgm:bulletEnabled val="1"/>
        </dgm:presLayoutVars>
      </dgm:prSet>
      <dgm:spPr/>
      <dgm:t>
        <a:bodyPr/>
        <a:lstStyle/>
        <a:p>
          <a:endParaRPr lang="en-US"/>
        </a:p>
      </dgm:t>
    </dgm:pt>
    <dgm:pt modelId="{09F92F94-0D70-4009-B20E-A65A97DA9E2D}" type="pres">
      <dgm:prSet presAssocID="{CA85F87D-F0AD-4B3F-8856-038BCBA00524}" presName="space" presStyleCnt="0"/>
      <dgm:spPr/>
    </dgm:pt>
    <dgm:pt modelId="{A434ED01-2953-414F-87D4-2B9480AEBB0C}" type="pres">
      <dgm:prSet presAssocID="{BD24674E-42D4-4697-9DAE-716EA5198674}" presName="composite" presStyleCnt="0"/>
      <dgm:spPr/>
    </dgm:pt>
    <dgm:pt modelId="{63AA829E-304E-4896-AC63-355AA524B1A9}" type="pres">
      <dgm:prSet presAssocID="{BD24674E-42D4-4697-9DAE-716EA5198674}" presName="parTx" presStyleLbl="alignNode1" presStyleIdx="2" presStyleCnt="3">
        <dgm:presLayoutVars>
          <dgm:chMax val="0"/>
          <dgm:chPref val="0"/>
          <dgm:bulletEnabled val="1"/>
        </dgm:presLayoutVars>
      </dgm:prSet>
      <dgm:spPr/>
      <dgm:t>
        <a:bodyPr/>
        <a:lstStyle/>
        <a:p>
          <a:endParaRPr lang="en-US"/>
        </a:p>
      </dgm:t>
    </dgm:pt>
    <dgm:pt modelId="{65369379-49FF-4D83-9E52-6C50EE13E12B}" type="pres">
      <dgm:prSet presAssocID="{BD24674E-42D4-4697-9DAE-716EA5198674}" presName="desTx" presStyleLbl="alignAccFollowNode1" presStyleIdx="2" presStyleCnt="3">
        <dgm:presLayoutVars>
          <dgm:bulletEnabled val="1"/>
        </dgm:presLayoutVars>
      </dgm:prSet>
      <dgm:spPr/>
      <dgm:t>
        <a:bodyPr/>
        <a:lstStyle/>
        <a:p>
          <a:endParaRPr lang="en-US"/>
        </a:p>
      </dgm:t>
    </dgm:pt>
  </dgm:ptLst>
  <dgm:cxnLst>
    <dgm:cxn modelId="{E4E4C613-C5AF-4FA2-B0E9-E4348D259C48}" srcId="{BD24674E-42D4-4697-9DAE-716EA5198674}" destId="{77FAABB6-2A2F-4DD5-B4A5-0BEC5CA2A23D}" srcOrd="0" destOrd="0" parTransId="{890936DF-B811-4693-8B3F-DD55115057CC}" sibTransId="{C5E7A41A-3622-4F5D-B710-850244ED9EC4}"/>
    <dgm:cxn modelId="{157E15DF-84AE-4F32-863C-51A34B39E45D}" srcId="{1B8622C6-A76E-4E04-BC7B-408B5858A8CE}" destId="{CC144C69-ED6C-468B-8A40-E710B59099FC}" srcOrd="0" destOrd="0" parTransId="{F2DFEF1B-82CB-4DC2-A325-AA9629F5D5DC}" sibTransId="{83BD1B89-E723-4471-A44A-0DC7604FD71E}"/>
    <dgm:cxn modelId="{2F74386F-55DE-414E-B21C-1855D9D9BE22}" type="presOf" srcId="{D62B428A-1394-4D28-9880-EEDD6CA6FCBB}" destId="{88085E4E-74F8-4A24-8089-69D15639DC3C}" srcOrd="0" destOrd="1" presId="urn:microsoft.com/office/officeart/2005/8/layout/hList1"/>
    <dgm:cxn modelId="{7F69F0B6-B1C6-4879-B30E-68680443897A}" srcId="{2E82C897-1DC5-4316-AC9C-12431A8E688D}" destId="{07897DA1-A590-4920-AD1C-26FCBCE2A5B8}" srcOrd="2" destOrd="0" parTransId="{35017B74-1096-4411-9DE5-910E698F4A78}" sibTransId="{09BE4FD5-55F7-4A44-BFDB-764B9122A599}"/>
    <dgm:cxn modelId="{930C03C7-43AC-4099-AAC1-84B3D12617C6}" srcId="{ECD1E6EA-A5C3-4654-90BC-62B6CE82C6B1}" destId="{1B8622C6-A76E-4E04-BC7B-408B5858A8CE}" srcOrd="1" destOrd="0" parTransId="{4330A15E-66C3-4525-8FD9-48E81EF6CC6F}" sibTransId="{CA85F87D-F0AD-4B3F-8856-038BCBA00524}"/>
    <dgm:cxn modelId="{79B7C932-C5BF-4DAD-A6E6-90373705A6A5}" type="presOf" srcId="{CC144C69-ED6C-468B-8A40-E710B59099FC}" destId="{E8717594-C9C9-44FB-8B96-45AEC2F74266}" srcOrd="0" destOrd="0" presId="urn:microsoft.com/office/officeart/2005/8/layout/hList1"/>
    <dgm:cxn modelId="{1C2D2482-258F-40A5-AFBC-B84C1EB10E4B}" srcId="{ECD1E6EA-A5C3-4654-90BC-62B6CE82C6B1}" destId="{BD24674E-42D4-4697-9DAE-716EA5198674}" srcOrd="2" destOrd="0" parTransId="{6BC6BEAA-6536-4C12-B597-955FD3D66CE3}" sibTransId="{78DA6EC2-0ED5-4F43-8BE1-672053B37AB6}"/>
    <dgm:cxn modelId="{3D4E0D86-4D6D-4257-A33D-0084C8C02F91}" type="presOf" srcId="{2E82C897-1DC5-4316-AC9C-12431A8E688D}" destId="{B8B544CB-4611-41ED-8D4F-2FFADF95E1FA}" srcOrd="0" destOrd="0" presId="urn:microsoft.com/office/officeart/2005/8/layout/hList1"/>
    <dgm:cxn modelId="{18836061-B3B8-4878-A7FD-368F0CF99288}" srcId="{BD24674E-42D4-4697-9DAE-716EA5198674}" destId="{EF0AE30B-4F06-4497-B11D-4CC2F18134D3}" srcOrd="1" destOrd="0" parTransId="{C80CE494-81C9-434F-86EF-2FC952A197B8}" sibTransId="{B8FD20DA-22AE-47E3-A3F6-0BCF411DFF94}"/>
    <dgm:cxn modelId="{4E60E955-9E05-4253-BC4F-3931AF298041}" srcId="{BD24674E-42D4-4697-9DAE-716EA5198674}" destId="{DBA5B88B-0ABA-41FC-A1F5-D92F184C8375}" srcOrd="2" destOrd="0" parTransId="{85CDD743-E5AC-4014-9DB9-B6156EDC0187}" sibTransId="{3D15C0E9-CE81-430C-BE22-B18BC9E09F84}"/>
    <dgm:cxn modelId="{F5BD011D-1174-4795-B355-BCF332D52A1C}" type="presOf" srcId="{ECD1E6EA-A5C3-4654-90BC-62B6CE82C6B1}" destId="{09BAB281-B69C-4E1A-A737-956ACC8A90E5}" srcOrd="0" destOrd="0" presId="urn:microsoft.com/office/officeart/2005/8/layout/hList1"/>
    <dgm:cxn modelId="{56ACEA17-DDAE-48C4-B7BB-55F04D58E5C7}" type="presOf" srcId="{7CB52BB6-B506-4AE5-9420-6D733C69BDB8}" destId="{88085E4E-74F8-4A24-8089-69D15639DC3C}" srcOrd="0" destOrd="0" presId="urn:microsoft.com/office/officeart/2005/8/layout/hList1"/>
    <dgm:cxn modelId="{F52139CF-C562-41CC-9BC9-931DCA629355}" srcId="{2E82C897-1DC5-4316-AC9C-12431A8E688D}" destId="{D62B428A-1394-4D28-9880-EEDD6CA6FCBB}" srcOrd="1" destOrd="0" parTransId="{17BFE169-A794-4FB3-9B54-3FD89DDB573D}" sibTransId="{59AE1D75-2C98-4C49-9CC0-DD65D710C1E1}"/>
    <dgm:cxn modelId="{ABC572C1-C2FB-4D7B-9BFE-95FF2063C275}" type="presOf" srcId="{1B8622C6-A76E-4E04-BC7B-408B5858A8CE}" destId="{0E180332-253B-4EF8-802E-89ABAE4E69A4}" srcOrd="0" destOrd="0" presId="urn:microsoft.com/office/officeart/2005/8/layout/hList1"/>
    <dgm:cxn modelId="{3FCDD232-E9F4-4751-BE44-0C1DDA4A6CDE}" type="presOf" srcId="{77FAABB6-2A2F-4DD5-B4A5-0BEC5CA2A23D}" destId="{65369379-49FF-4D83-9E52-6C50EE13E12B}" srcOrd="0" destOrd="0" presId="urn:microsoft.com/office/officeart/2005/8/layout/hList1"/>
    <dgm:cxn modelId="{DE05F3D3-C613-4034-962A-D44ED5523947}" srcId="{2E82C897-1DC5-4316-AC9C-12431A8E688D}" destId="{7CB52BB6-B506-4AE5-9420-6D733C69BDB8}" srcOrd="0" destOrd="0" parTransId="{C18C8CD0-D612-40D1-98D5-77CB7D85FDEB}" sibTransId="{E7C64724-B200-4DC0-A54C-0CDA89E47195}"/>
    <dgm:cxn modelId="{DE20E19A-492B-4232-BD89-B67CE315378E}" type="presOf" srcId="{EF0AE30B-4F06-4497-B11D-4CC2F18134D3}" destId="{65369379-49FF-4D83-9E52-6C50EE13E12B}" srcOrd="0" destOrd="1" presId="urn:microsoft.com/office/officeart/2005/8/layout/hList1"/>
    <dgm:cxn modelId="{AE9D406E-1D56-4D7B-8B62-B8955822A9D7}" srcId="{ECD1E6EA-A5C3-4654-90BC-62B6CE82C6B1}" destId="{2E82C897-1DC5-4316-AC9C-12431A8E688D}" srcOrd="0" destOrd="0" parTransId="{38299B95-818B-4B13-95FC-4C90E659ACD2}" sibTransId="{59F0444E-3F9C-43BE-BF94-883106D9518D}"/>
    <dgm:cxn modelId="{0855301D-7527-4E42-9F6B-8348AB585F2E}" type="presOf" srcId="{DBA5B88B-0ABA-41FC-A1F5-D92F184C8375}" destId="{65369379-49FF-4D83-9E52-6C50EE13E12B}" srcOrd="0" destOrd="2" presId="urn:microsoft.com/office/officeart/2005/8/layout/hList1"/>
    <dgm:cxn modelId="{9086295A-6FBA-43D0-BFDE-F19895336938}" type="presOf" srcId="{BD24674E-42D4-4697-9DAE-716EA5198674}" destId="{63AA829E-304E-4896-AC63-355AA524B1A9}" srcOrd="0" destOrd="0" presId="urn:microsoft.com/office/officeart/2005/8/layout/hList1"/>
    <dgm:cxn modelId="{5BB39ABC-280B-4CDA-B008-4D19A5BF25C1}" type="presOf" srcId="{07897DA1-A590-4920-AD1C-26FCBCE2A5B8}" destId="{88085E4E-74F8-4A24-8089-69D15639DC3C}" srcOrd="0" destOrd="2" presId="urn:microsoft.com/office/officeart/2005/8/layout/hList1"/>
    <dgm:cxn modelId="{E9E3185E-36A9-4E52-92E9-F16023129C31}" type="presParOf" srcId="{09BAB281-B69C-4E1A-A737-956ACC8A90E5}" destId="{D7548D69-E8B7-438D-A487-C9B3170661F9}" srcOrd="0" destOrd="0" presId="urn:microsoft.com/office/officeart/2005/8/layout/hList1"/>
    <dgm:cxn modelId="{2F9F92D9-996D-4C14-BD33-7DE066AED898}" type="presParOf" srcId="{D7548D69-E8B7-438D-A487-C9B3170661F9}" destId="{B8B544CB-4611-41ED-8D4F-2FFADF95E1FA}" srcOrd="0" destOrd="0" presId="urn:microsoft.com/office/officeart/2005/8/layout/hList1"/>
    <dgm:cxn modelId="{85903E39-59B4-4AFE-95BA-C7C8CC2FA3E5}" type="presParOf" srcId="{D7548D69-E8B7-438D-A487-C9B3170661F9}" destId="{88085E4E-74F8-4A24-8089-69D15639DC3C}" srcOrd="1" destOrd="0" presId="urn:microsoft.com/office/officeart/2005/8/layout/hList1"/>
    <dgm:cxn modelId="{50F2A6E0-580D-4286-9842-AC7EC64A4C69}" type="presParOf" srcId="{09BAB281-B69C-4E1A-A737-956ACC8A90E5}" destId="{CE59B13C-986B-4892-A522-F042657C7B67}" srcOrd="1" destOrd="0" presId="urn:microsoft.com/office/officeart/2005/8/layout/hList1"/>
    <dgm:cxn modelId="{62CCAEB5-21FF-440F-8ABF-6ECA8A201FB8}" type="presParOf" srcId="{09BAB281-B69C-4E1A-A737-956ACC8A90E5}" destId="{68630771-B657-430A-B9C8-1CE22D26512C}" srcOrd="2" destOrd="0" presId="urn:microsoft.com/office/officeart/2005/8/layout/hList1"/>
    <dgm:cxn modelId="{5B8B8E47-50D2-4A59-B3CD-AE00B71DB600}" type="presParOf" srcId="{68630771-B657-430A-B9C8-1CE22D26512C}" destId="{0E180332-253B-4EF8-802E-89ABAE4E69A4}" srcOrd="0" destOrd="0" presId="urn:microsoft.com/office/officeart/2005/8/layout/hList1"/>
    <dgm:cxn modelId="{36FC20B1-B488-483F-95BE-4D524C2D88F6}" type="presParOf" srcId="{68630771-B657-430A-B9C8-1CE22D26512C}" destId="{E8717594-C9C9-44FB-8B96-45AEC2F74266}" srcOrd="1" destOrd="0" presId="urn:microsoft.com/office/officeart/2005/8/layout/hList1"/>
    <dgm:cxn modelId="{4357A91E-5FFB-48DF-8538-B1A086ACF942}" type="presParOf" srcId="{09BAB281-B69C-4E1A-A737-956ACC8A90E5}" destId="{09F92F94-0D70-4009-B20E-A65A97DA9E2D}" srcOrd="3" destOrd="0" presId="urn:microsoft.com/office/officeart/2005/8/layout/hList1"/>
    <dgm:cxn modelId="{399D7370-BFAB-4DF4-9910-B21519D61652}" type="presParOf" srcId="{09BAB281-B69C-4E1A-A737-956ACC8A90E5}" destId="{A434ED01-2953-414F-87D4-2B9480AEBB0C}" srcOrd="4" destOrd="0" presId="urn:microsoft.com/office/officeart/2005/8/layout/hList1"/>
    <dgm:cxn modelId="{797BB41D-E887-4362-A9ED-137917951B70}" type="presParOf" srcId="{A434ED01-2953-414F-87D4-2B9480AEBB0C}" destId="{63AA829E-304E-4896-AC63-355AA524B1A9}" srcOrd="0" destOrd="0" presId="urn:microsoft.com/office/officeart/2005/8/layout/hList1"/>
    <dgm:cxn modelId="{55DB116F-B107-48F2-9294-8337599AC1B3}" type="presParOf" srcId="{A434ED01-2953-414F-87D4-2B9480AEBB0C}" destId="{65369379-49FF-4D83-9E52-6C50EE13E12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544CB-4611-41ED-8D4F-2FFADF95E1FA}">
      <dsp:nvSpPr>
        <dsp:cNvPr id="0" name=""/>
        <dsp:cNvSpPr/>
      </dsp:nvSpPr>
      <dsp:spPr>
        <a:xfrm>
          <a:off x="3446" y="35179"/>
          <a:ext cx="3360687" cy="7200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a:t>Imagine</a:t>
          </a:r>
        </a:p>
      </dsp:txBody>
      <dsp:txXfrm>
        <a:off x="3446" y="35179"/>
        <a:ext cx="3360687" cy="720000"/>
      </dsp:txXfrm>
    </dsp:sp>
    <dsp:sp modelId="{88085E4E-74F8-4A24-8089-69D15639DC3C}">
      <dsp:nvSpPr>
        <dsp:cNvPr id="0" name=""/>
        <dsp:cNvSpPr/>
      </dsp:nvSpPr>
      <dsp:spPr>
        <a:xfrm>
          <a:off x="3446" y="755179"/>
          <a:ext cx="3360687" cy="288787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a:t>Joyful learning</a:t>
          </a:r>
        </a:p>
        <a:p>
          <a:pPr marL="228600" lvl="1" indent="-228600" algn="l" defTabSz="1111250">
            <a:lnSpc>
              <a:spcPct val="90000"/>
            </a:lnSpc>
            <a:spcBef>
              <a:spcPct val="0"/>
            </a:spcBef>
            <a:spcAft>
              <a:spcPct val="15000"/>
            </a:spcAft>
            <a:buChar char="••"/>
          </a:pPr>
          <a:r>
            <a:rPr lang="en-US" sz="2500" kern="1200"/>
            <a:t>Academic Success</a:t>
          </a:r>
        </a:p>
        <a:p>
          <a:pPr marL="228600" lvl="1" indent="-228600" algn="l" defTabSz="1111250">
            <a:lnSpc>
              <a:spcPct val="90000"/>
            </a:lnSpc>
            <a:spcBef>
              <a:spcPct val="0"/>
            </a:spcBef>
            <a:spcAft>
              <a:spcPct val="15000"/>
            </a:spcAft>
            <a:buChar char="••"/>
          </a:pPr>
          <a:r>
            <a:rPr lang="en-US" sz="2500" kern="1200"/>
            <a:t>Powerful sense of self and community</a:t>
          </a:r>
        </a:p>
      </dsp:txBody>
      <dsp:txXfrm>
        <a:off x="3446" y="755179"/>
        <a:ext cx="3360687" cy="2887879"/>
      </dsp:txXfrm>
    </dsp:sp>
    <dsp:sp modelId="{0E180332-253B-4EF8-802E-89ABAE4E69A4}">
      <dsp:nvSpPr>
        <dsp:cNvPr id="0" name=""/>
        <dsp:cNvSpPr/>
      </dsp:nvSpPr>
      <dsp:spPr>
        <a:xfrm>
          <a:off x="3834631" y="35179"/>
          <a:ext cx="3360687" cy="7200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a:t>Imagine</a:t>
          </a:r>
        </a:p>
      </dsp:txBody>
      <dsp:txXfrm>
        <a:off x="3834631" y="35179"/>
        <a:ext cx="3360687" cy="720000"/>
      </dsp:txXfrm>
    </dsp:sp>
    <dsp:sp modelId="{E8717594-C9C9-44FB-8B96-45AEC2F74266}">
      <dsp:nvSpPr>
        <dsp:cNvPr id="0" name=""/>
        <dsp:cNvSpPr/>
      </dsp:nvSpPr>
      <dsp:spPr>
        <a:xfrm>
          <a:off x="3834631" y="755179"/>
          <a:ext cx="3360687" cy="288787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a:t>Students who are engaged in a focused and energetic way with their peers, teachers and with their learning</a:t>
          </a:r>
        </a:p>
      </dsp:txBody>
      <dsp:txXfrm>
        <a:off x="3834631" y="755179"/>
        <a:ext cx="3360687" cy="2887879"/>
      </dsp:txXfrm>
    </dsp:sp>
    <dsp:sp modelId="{63AA829E-304E-4896-AC63-355AA524B1A9}">
      <dsp:nvSpPr>
        <dsp:cNvPr id="0" name=""/>
        <dsp:cNvSpPr/>
      </dsp:nvSpPr>
      <dsp:spPr>
        <a:xfrm>
          <a:off x="7665815" y="35179"/>
          <a:ext cx="3360687" cy="7200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a:t>Imagine</a:t>
          </a:r>
        </a:p>
      </dsp:txBody>
      <dsp:txXfrm>
        <a:off x="7665815" y="35179"/>
        <a:ext cx="3360687" cy="720000"/>
      </dsp:txXfrm>
    </dsp:sp>
    <dsp:sp modelId="{65369379-49FF-4D83-9E52-6C50EE13E12B}">
      <dsp:nvSpPr>
        <dsp:cNvPr id="0" name=""/>
        <dsp:cNvSpPr/>
      </dsp:nvSpPr>
      <dsp:spPr>
        <a:xfrm>
          <a:off x="7665815" y="755179"/>
          <a:ext cx="3360687" cy="288787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a:t>Students who see themselves as capable, self-aware human beings</a:t>
          </a:r>
        </a:p>
        <a:p>
          <a:pPr marL="228600" lvl="1" indent="-228600" algn="l" defTabSz="1111250">
            <a:lnSpc>
              <a:spcPct val="90000"/>
            </a:lnSpc>
            <a:spcBef>
              <a:spcPct val="0"/>
            </a:spcBef>
            <a:spcAft>
              <a:spcPct val="15000"/>
            </a:spcAft>
            <a:buChar char="••"/>
          </a:pPr>
          <a:r>
            <a:rPr lang="en-US" sz="2500" kern="1200"/>
            <a:t>Compassionate, responsible citizens</a:t>
          </a:r>
        </a:p>
        <a:p>
          <a:pPr marL="228600" lvl="1" indent="-228600" algn="l" defTabSz="1111250">
            <a:lnSpc>
              <a:spcPct val="90000"/>
            </a:lnSpc>
            <a:spcBef>
              <a:spcPct val="0"/>
            </a:spcBef>
            <a:spcAft>
              <a:spcPct val="15000"/>
            </a:spcAft>
            <a:buChar char="••"/>
          </a:pPr>
          <a:endParaRPr lang="en-US" sz="2500" kern="1200"/>
        </a:p>
      </dsp:txBody>
      <dsp:txXfrm>
        <a:off x="7665815" y="755179"/>
        <a:ext cx="3360687" cy="288787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EDBF1E-F17F-4938-8E3F-FA9A329892E8}" type="datetimeFigureOut">
              <a:rPr lang="en-US"/>
              <a:t>2017-03-20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51F67-665B-4134-95D8-8C479BD8DBA6}"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2</a:t>
            </a:fld>
            <a:endParaRPr lang="en-US"/>
          </a:p>
        </p:txBody>
      </p:sp>
    </p:spTree>
    <p:extLst>
      <p:ext uri="{BB962C8B-B14F-4D97-AF65-F5344CB8AC3E}">
        <p14:creationId xmlns:p14="http://schemas.microsoft.com/office/powerpoint/2010/main" val="1904207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11</a:t>
            </a:fld>
            <a:endParaRPr lang="en-US"/>
          </a:p>
        </p:txBody>
      </p:sp>
    </p:spTree>
    <p:extLst>
      <p:ext uri="{BB962C8B-B14F-4D97-AF65-F5344CB8AC3E}">
        <p14:creationId xmlns:p14="http://schemas.microsoft.com/office/powerpoint/2010/main" val="1832053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12</a:t>
            </a:fld>
            <a:endParaRPr lang="en-US"/>
          </a:p>
        </p:txBody>
      </p:sp>
    </p:spTree>
    <p:extLst>
      <p:ext uri="{BB962C8B-B14F-4D97-AF65-F5344CB8AC3E}">
        <p14:creationId xmlns:p14="http://schemas.microsoft.com/office/powerpoint/2010/main" val="533474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13</a:t>
            </a:fld>
            <a:endParaRPr lang="en-US"/>
          </a:p>
        </p:txBody>
      </p:sp>
    </p:spTree>
    <p:extLst>
      <p:ext uri="{BB962C8B-B14F-4D97-AF65-F5344CB8AC3E}">
        <p14:creationId xmlns:p14="http://schemas.microsoft.com/office/powerpoint/2010/main" val="2564816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14</a:t>
            </a:fld>
            <a:endParaRPr lang="en-US"/>
          </a:p>
        </p:txBody>
      </p:sp>
    </p:spTree>
    <p:extLst>
      <p:ext uri="{BB962C8B-B14F-4D97-AF65-F5344CB8AC3E}">
        <p14:creationId xmlns:p14="http://schemas.microsoft.com/office/powerpoint/2010/main" val="3980551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15</a:t>
            </a:fld>
            <a:endParaRPr lang="en-US"/>
          </a:p>
        </p:txBody>
      </p:sp>
    </p:spTree>
    <p:extLst>
      <p:ext uri="{BB962C8B-B14F-4D97-AF65-F5344CB8AC3E}">
        <p14:creationId xmlns:p14="http://schemas.microsoft.com/office/powerpoint/2010/main" val="559500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16</a:t>
            </a:fld>
            <a:endParaRPr lang="en-US"/>
          </a:p>
        </p:txBody>
      </p:sp>
    </p:spTree>
    <p:extLst>
      <p:ext uri="{BB962C8B-B14F-4D97-AF65-F5344CB8AC3E}">
        <p14:creationId xmlns:p14="http://schemas.microsoft.com/office/powerpoint/2010/main" val="2275503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17</a:t>
            </a:fld>
            <a:endParaRPr lang="en-US"/>
          </a:p>
        </p:txBody>
      </p:sp>
    </p:spTree>
    <p:extLst>
      <p:ext uri="{BB962C8B-B14F-4D97-AF65-F5344CB8AC3E}">
        <p14:creationId xmlns:p14="http://schemas.microsoft.com/office/powerpoint/2010/main" val="1846472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a:t>
            </a:r>
            <a:r>
              <a:rPr lang="en-US" err="1"/>
              <a:t>MindUP</a:t>
            </a:r>
            <a:r>
              <a:rPr lang="en-US"/>
              <a:t> curriculum is derived from psychological theory and informed by research in the fields of developmental neuroscience (Diamond, 2009, 2012), contemplative science and mindfulness (</a:t>
            </a:r>
            <a:r>
              <a:rPr lang="en-US" err="1"/>
              <a:t>Roeser</a:t>
            </a:r>
            <a:r>
              <a:rPr lang="en-US"/>
              <a:t> &amp; </a:t>
            </a:r>
            <a:r>
              <a:rPr lang="en-US" err="1"/>
              <a:t>Zelazo</a:t>
            </a:r>
            <a:r>
              <a:rPr lang="en-US"/>
              <a:t>, 2012), SEL (Greenberg et al., 2003), and positive psychology (</a:t>
            </a:r>
            <a:r>
              <a:rPr lang="en-US" err="1"/>
              <a:t>Lyubomirsky</a:t>
            </a:r>
            <a:r>
              <a:rPr lang="en-US"/>
              <a:t>, Sheldon, &amp; </a:t>
            </a:r>
            <a:r>
              <a:rPr lang="en-US" err="1"/>
              <a:t>Schkade</a:t>
            </a:r>
            <a:r>
              <a:rPr lang="en-US"/>
              <a:t>, 2005).</a:t>
            </a:r>
          </a:p>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18</a:t>
            </a:fld>
            <a:endParaRPr lang="en-US"/>
          </a:p>
        </p:txBody>
      </p:sp>
    </p:spTree>
    <p:extLst>
      <p:ext uri="{BB962C8B-B14F-4D97-AF65-F5344CB8AC3E}">
        <p14:creationId xmlns:p14="http://schemas.microsoft.com/office/powerpoint/2010/main" val="3281450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Substance abuse - interactive programs that enhance the development of inter- personal skills have greater impact. Greater benefits were also achieved by comprehensive life skills programs that included training in refusal skills, goal setting, assertive- ness, communication, and coping</a:t>
            </a:r>
          </a:p>
          <a:p>
            <a:endParaRPr lang="en-US">
              <a:latin typeface="Calibri"/>
            </a:endParaRPr>
          </a:p>
          <a:p>
            <a:r>
              <a:rPr lang="en-US">
                <a:latin typeface="Calibri"/>
              </a:rPr>
              <a:t>Anti-social: Self-control or social competency programming that used cognitive– behavioral and behavioral instructional methods consistently was effective in reducing dropout and nonattendance, substance use, and conduct problems.</a:t>
            </a:r>
          </a:p>
          <a:p>
            <a:endParaRPr lang="en-US">
              <a:latin typeface="Calibri"/>
            </a:endParaRPr>
          </a:p>
        </p:txBody>
      </p:sp>
      <p:sp>
        <p:nvSpPr>
          <p:cNvPr id="4" name="Slide Number Placeholder 3"/>
          <p:cNvSpPr>
            <a:spLocks noGrp="1"/>
          </p:cNvSpPr>
          <p:nvPr>
            <p:ph type="sldNum" sz="quarter" idx="10"/>
          </p:nvPr>
        </p:nvSpPr>
        <p:spPr/>
        <p:txBody>
          <a:bodyPr/>
          <a:lstStyle/>
          <a:p>
            <a:fld id="{E7F51F67-665B-4134-95D8-8C479BD8DBA6}" type="slidenum">
              <a:rPr lang="en-US"/>
              <a:t>19</a:t>
            </a:fld>
            <a:endParaRPr lang="en-US"/>
          </a:p>
        </p:txBody>
      </p:sp>
    </p:spTree>
    <p:extLst>
      <p:ext uri="{BB962C8B-B14F-4D97-AF65-F5344CB8AC3E}">
        <p14:creationId xmlns:p14="http://schemas.microsoft.com/office/powerpoint/2010/main" val="779859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test whether an SEL program that incorporates mindfulness </a:t>
            </a:r>
            <a:r>
              <a:rPr lang="en-US" err="1"/>
              <a:t>prac-tices</a:t>
            </a:r>
            <a:r>
              <a:rPr lang="en-US"/>
              <a:t>(</a:t>
            </a:r>
            <a:r>
              <a:rPr lang="en-US" err="1"/>
              <a:t>MindUP</a:t>
            </a:r>
            <a:r>
              <a:rPr lang="en-US"/>
              <a:t>; Hawn Foundation, 2008) would lead to improve- </a:t>
            </a:r>
            <a:r>
              <a:rPr lang="en-US" err="1"/>
              <a:t>ments</a:t>
            </a:r>
            <a:r>
              <a:rPr lang="en-US"/>
              <a:t> in EFs, stress regulation, social– emotional competence, and school achievement in fourth and fifth grade children</a:t>
            </a:r>
          </a:p>
          <a:p>
            <a:pPr marL="171450" indent="-171450">
              <a:buFont typeface="Arial" panose="020B0604020202020204" pitchFamily="34" charset="0"/>
              <a:buChar char="•"/>
            </a:pPr>
            <a:r>
              <a:rPr lang="en-US"/>
              <a:t>suggested that it is during this developmental period that children’s personalities, behaviors, and competencies begin to consolidate into forms that persist into adolescence and adulthood. We know that the late childhood years, just before the transitional period of puberty, are a time of con- </a:t>
            </a:r>
            <a:r>
              <a:rPr lang="en-US" err="1"/>
              <a:t>siderable</a:t>
            </a:r>
            <a:r>
              <a:rPr lang="en-US"/>
              <a:t> synaptic overproduction in the prefrontal cortex and that this appears to set the stage for advances in EFs during and following this period</a:t>
            </a:r>
          </a:p>
          <a:p>
            <a:pPr marL="171450" indent="-171450">
              <a:buFont typeface="Arial" panose="020B0604020202020204" pitchFamily="34" charset="0"/>
              <a:buChar char="•"/>
            </a:pPr>
            <a:r>
              <a:rPr lang="en-US"/>
              <a:t>Relatedly, research also </a:t>
            </a:r>
            <a:r>
              <a:rPr lang="en-US" err="1"/>
              <a:t>sug</a:t>
            </a:r>
            <a:r>
              <a:rPr lang="en-US"/>
              <a:t>- gests these years are an important time in the transformation of so-called “top-down” and “bottom-up” information processing strategies in the regulation of behavior </a:t>
            </a:r>
          </a:p>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20</a:t>
            </a:fld>
            <a:endParaRPr lang="en-US"/>
          </a:p>
        </p:txBody>
      </p:sp>
    </p:spTree>
    <p:extLst>
      <p:ext uri="{BB962C8B-B14F-4D97-AF65-F5344CB8AC3E}">
        <p14:creationId xmlns:p14="http://schemas.microsoft.com/office/powerpoint/2010/main" val="444338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3</a:t>
            </a:fld>
            <a:endParaRPr lang="en-US"/>
          </a:p>
        </p:txBody>
      </p:sp>
    </p:spTree>
    <p:extLst>
      <p:ext uri="{BB962C8B-B14F-4D97-AF65-F5344CB8AC3E}">
        <p14:creationId xmlns:p14="http://schemas.microsoft.com/office/powerpoint/2010/main" val="1200613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21</a:t>
            </a:fld>
            <a:endParaRPr lang="en-US"/>
          </a:p>
        </p:txBody>
      </p:sp>
    </p:spTree>
    <p:extLst>
      <p:ext uri="{BB962C8B-B14F-4D97-AF65-F5344CB8AC3E}">
        <p14:creationId xmlns:p14="http://schemas.microsoft.com/office/powerpoint/2010/main" val="1163199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22</a:t>
            </a:fld>
            <a:endParaRPr lang="en-US"/>
          </a:p>
        </p:txBody>
      </p:sp>
    </p:spTree>
    <p:extLst>
      <p:ext uri="{BB962C8B-B14F-4D97-AF65-F5344CB8AC3E}">
        <p14:creationId xmlns:p14="http://schemas.microsoft.com/office/powerpoint/2010/main" val="4185275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23</a:t>
            </a:fld>
            <a:endParaRPr lang="en-US"/>
          </a:p>
        </p:txBody>
      </p:sp>
    </p:spTree>
    <p:extLst>
      <p:ext uri="{BB962C8B-B14F-4D97-AF65-F5344CB8AC3E}">
        <p14:creationId xmlns:p14="http://schemas.microsoft.com/office/powerpoint/2010/main" val="26444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24</a:t>
            </a:fld>
            <a:endParaRPr lang="en-US"/>
          </a:p>
        </p:txBody>
      </p:sp>
    </p:spTree>
    <p:extLst>
      <p:ext uri="{BB962C8B-B14F-4D97-AF65-F5344CB8AC3E}">
        <p14:creationId xmlns:p14="http://schemas.microsoft.com/office/powerpoint/2010/main" val="10700369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25</a:t>
            </a:fld>
            <a:endParaRPr lang="en-US"/>
          </a:p>
        </p:txBody>
      </p:sp>
    </p:spTree>
    <p:extLst>
      <p:ext uri="{BB962C8B-B14F-4D97-AF65-F5344CB8AC3E}">
        <p14:creationId xmlns:p14="http://schemas.microsoft.com/office/powerpoint/2010/main" val="4285343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26</a:t>
            </a:fld>
            <a:endParaRPr lang="en-US"/>
          </a:p>
        </p:txBody>
      </p:sp>
    </p:spTree>
    <p:extLst>
      <p:ext uri="{BB962C8B-B14F-4D97-AF65-F5344CB8AC3E}">
        <p14:creationId xmlns:p14="http://schemas.microsoft.com/office/powerpoint/2010/main" val="4190833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4</a:t>
            </a:fld>
            <a:endParaRPr lang="en-US"/>
          </a:p>
        </p:txBody>
      </p:sp>
    </p:spTree>
    <p:extLst>
      <p:ext uri="{BB962C8B-B14F-4D97-AF65-F5344CB8AC3E}">
        <p14:creationId xmlns:p14="http://schemas.microsoft.com/office/powerpoint/2010/main" val="2961987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5</a:t>
            </a:fld>
            <a:endParaRPr lang="en-US"/>
          </a:p>
        </p:txBody>
      </p:sp>
    </p:spTree>
    <p:extLst>
      <p:ext uri="{BB962C8B-B14F-4D97-AF65-F5344CB8AC3E}">
        <p14:creationId xmlns:p14="http://schemas.microsoft.com/office/powerpoint/2010/main" val="2333861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6</a:t>
            </a:fld>
            <a:endParaRPr lang="en-US"/>
          </a:p>
        </p:txBody>
      </p:sp>
    </p:spTree>
    <p:extLst>
      <p:ext uri="{BB962C8B-B14F-4D97-AF65-F5344CB8AC3E}">
        <p14:creationId xmlns:p14="http://schemas.microsoft.com/office/powerpoint/2010/main" val="4113160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7</a:t>
            </a:fld>
            <a:endParaRPr lang="en-US"/>
          </a:p>
        </p:txBody>
      </p:sp>
    </p:spTree>
    <p:extLst>
      <p:ext uri="{BB962C8B-B14F-4D97-AF65-F5344CB8AC3E}">
        <p14:creationId xmlns:p14="http://schemas.microsoft.com/office/powerpoint/2010/main" val="1866574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8</a:t>
            </a:fld>
            <a:endParaRPr lang="en-US"/>
          </a:p>
        </p:txBody>
      </p:sp>
    </p:spTree>
    <p:extLst>
      <p:ext uri="{BB962C8B-B14F-4D97-AF65-F5344CB8AC3E}">
        <p14:creationId xmlns:p14="http://schemas.microsoft.com/office/powerpoint/2010/main" val="2430152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9</a:t>
            </a:fld>
            <a:endParaRPr lang="en-US"/>
          </a:p>
        </p:txBody>
      </p:sp>
    </p:spTree>
    <p:extLst>
      <p:ext uri="{BB962C8B-B14F-4D97-AF65-F5344CB8AC3E}">
        <p14:creationId xmlns:p14="http://schemas.microsoft.com/office/powerpoint/2010/main" val="586761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51F67-665B-4134-95D8-8C479BD8DBA6}" type="slidenum">
              <a:rPr lang="en-US"/>
              <a:t>10</a:t>
            </a:fld>
            <a:endParaRPr lang="en-US"/>
          </a:p>
        </p:txBody>
      </p:sp>
    </p:spTree>
    <p:extLst>
      <p:ext uri="{BB962C8B-B14F-4D97-AF65-F5344CB8AC3E}">
        <p14:creationId xmlns:p14="http://schemas.microsoft.com/office/powerpoint/2010/main" val="1183631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2017-03-20</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2017-03-20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2017-03-20</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2017-03-20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2017-03-20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2017-03-20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2017-03-20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2017-03-20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2017-03-20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2017-03-20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2017-03-20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2017-03-20</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hyperlink" Target="http://dx.doi.org/10.1037/0003-066X.58.6-7.466" TargetMode="External"/><Relationship Id="rId4" Type="http://schemas.openxmlformats.org/officeDocument/2006/relationships/hyperlink" Target="http://.org/10.1037/0003-066X.58.6-7.466" TargetMode="External"/><Relationship Id="rId5" Type="http://schemas.openxmlformats.org/officeDocument/2006/relationships/hyperlink" Target="https://mindup.org/thehawnfoundation/"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s://www.youtube.com/watch?v=tAo_ZSmjLJ4&amp;list=PLUymOEzTI10Yblq7TcBCR7BhKbLDL1aox&amp;index=1" TargetMode="External"/><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Mind up Intervention </a:t>
            </a:r>
            <a:endParaRPr lang="x-none"/>
          </a:p>
        </p:txBody>
      </p:sp>
      <p:sp>
        <p:nvSpPr>
          <p:cNvPr id="3" name="Subtitle 2"/>
          <p:cNvSpPr>
            <a:spLocks noGrp="1"/>
          </p:cNvSpPr>
          <p:nvPr>
            <p:ph type="subTitle" idx="1"/>
          </p:nvPr>
        </p:nvSpPr>
        <p:spPr>
          <a:xfrm>
            <a:off x="581191" y="4400550"/>
            <a:ext cx="10993546" cy="590321"/>
          </a:xfrm>
        </p:spPr>
        <p:txBody>
          <a:bodyPr/>
          <a:lstStyle/>
          <a:p>
            <a:r>
              <a:rPr lang="en-US" sz="2800">
                <a:solidFill>
                  <a:srgbClr val="FFFFFF"/>
                </a:solidFill>
              </a:rPr>
              <a:t>Karli, Zander, Amy, Catherine , Lianne </a:t>
            </a:r>
            <a:endParaRPr lang="en-US" sz="2800">
              <a:solidFill>
                <a:srgbClr val="FFFFFF"/>
              </a:solidFill>
              <a:latin typeface="Gill Sans MT"/>
            </a:endParaRPr>
          </a:p>
        </p:txBody>
      </p:sp>
    </p:spTree>
    <p:extLst>
      <p:ext uri="{BB962C8B-B14F-4D97-AF65-F5344CB8AC3E}">
        <p14:creationId xmlns:p14="http://schemas.microsoft.com/office/powerpoint/2010/main" val="401567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Factors affecting change</a:t>
            </a:r>
          </a:p>
        </p:txBody>
      </p:sp>
      <p:sp>
        <p:nvSpPr>
          <p:cNvPr id="3" name="Content Placeholder 2"/>
          <p:cNvSpPr>
            <a:spLocks noGrp="1"/>
          </p:cNvSpPr>
          <p:nvPr>
            <p:ph idx="1"/>
          </p:nvPr>
        </p:nvSpPr>
        <p:spPr/>
        <p:txBody>
          <a:bodyPr>
            <a:normAutofit fontScale="92500" lnSpcReduction="20000"/>
          </a:bodyPr>
          <a:lstStyle/>
          <a:p>
            <a:r>
              <a:rPr lang="en-US"/>
              <a:t>Awareness</a:t>
            </a:r>
          </a:p>
          <a:p>
            <a:pPr lvl="1"/>
            <a:r>
              <a:rPr lang="en-US">
                <a:solidFill>
                  <a:srgbClr val="3D3D3D"/>
                </a:solidFill>
                <a:latin typeface="Gill Sans MT"/>
              </a:rPr>
              <a:t>Attend in a non-judgmental way to personal physiological and emotional state</a:t>
            </a:r>
            <a:endParaRPr lang="en-US">
              <a:solidFill>
                <a:schemeClr val="tx1"/>
              </a:solidFill>
              <a:latin typeface="Gill Sans MT"/>
            </a:endParaRPr>
          </a:p>
          <a:p>
            <a:r>
              <a:rPr lang="en-US">
                <a:solidFill>
                  <a:srgbClr val="3D3D3D"/>
                </a:solidFill>
                <a:latin typeface="Gill Sans MT"/>
              </a:rPr>
              <a:t>Sensing</a:t>
            </a:r>
          </a:p>
          <a:p>
            <a:pPr lvl="1"/>
            <a:r>
              <a:rPr lang="en-US">
                <a:solidFill>
                  <a:srgbClr val="3D3D3D"/>
                </a:solidFill>
                <a:latin typeface="Gill Sans MT"/>
              </a:rPr>
              <a:t>Harness RAS to hone attention skills in order to build self-control and learning ability</a:t>
            </a:r>
          </a:p>
          <a:p>
            <a:r>
              <a:rPr lang="en-US">
                <a:solidFill>
                  <a:srgbClr val="3D3D3D"/>
                </a:solidFill>
                <a:latin typeface="Gill Sans MT"/>
              </a:rPr>
              <a:t>Positive Outlook</a:t>
            </a:r>
          </a:p>
          <a:p>
            <a:pPr lvl="1"/>
            <a:r>
              <a:rPr lang="en-US">
                <a:solidFill>
                  <a:srgbClr val="3D3D3D"/>
                </a:solidFill>
                <a:latin typeface="Gill Sans MT"/>
              </a:rPr>
              <a:t>Perspective taking, optimism and appreciation</a:t>
            </a:r>
          </a:p>
          <a:p>
            <a:pPr lvl="1"/>
            <a:r>
              <a:rPr lang="en-US">
                <a:solidFill>
                  <a:srgbClr val="3D3D3D"/>
                </a:solidFill>
                <a:latin typeface="Gill Sans MT"/>
              </a:rPr>
              <a:t>A perspective of happiness and appreciation has a multitude of benefits to self and others</a:t>
            </a:r>
          </a:p>
          <a:p>
            <a:r>
              <a:rPr lang="en-US">
                <a:solidFill>
                  <a:srgbClr val="3D3D3D"/>
                </a:solidFill>
                <a:latin typeface="Gill Sans MT"/>
              </a:rPr>
              <a:t>Mindful Action</a:t>
            </a:r>
          </a:p>
          <a:p>
            <a:pPr lvl="1"/>
            <a:r>
              <a:rPr lang="en-US">
                <a:solidFill>
                  <a:srgbClr val="3D3D3D"/>
                </a:solidFill>
                <a:latin typeface="Gill Sans MT"/>
              </a:rPr>
              <a:t>Build an empathetic outlook promoting mindful action to benefit others</a:t>
            </a:r>
          </a:p>
          <a:p>
            <a:pPr lvl="1"/>
            <a:r>
              <a:rPr lang="en-US">
                <a:solidFill>
                  <a:srgbClr val="3D3D3D"/>
                </a:solidFill>
                <a:latin typeface="Gill Sans MT"/>
              </a:rPr>
              <a:t>Being prosocial has societal and personal benefits</a:t>
            </a:r>
          </a:p>
          <a:p>
            <a:pPr marL="324000" lvl="1" indent="0" algn="r">
              <a:buNone/>
            </a:pPr>
            <a:r>
              <a:rPr lang="en-US">
                <a:solidFill>
                  <a:schemeClr val="tx1"/>
                </a:solidFill>
                <a:latin typeface="Gill Sans MT"/>
              </a:rPr>
              <a:t>(Hawn Foundation, 2011)</a:t>
            </a:r>
            <a:endParaRPr lang="en-US">
              <a:solidFill>
                <a:srgbClr val="3D3D3D"/>
              </a:solidFill>
              <a:latin typeface="Gill Sans MT"/>
            </a:endParaRPr>
          </a:p>
        </p:txBody>
      </p:sp>
    </p:spTree>
    <p:extLst>
      <p:ext uri="{BB962C8B-B14F-4D97-AF65-F5344CB8AC3E}">
        <p14:creationId xmlns:p14="http://schemas.microsoft.com/office/powerpoint/2010/main" val="393980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APPLICATION – MINDFUL LISTENING (LESSON 4)</a:t>
            </a:r>
            <a:endParaRPr lang="en-US">
              <a:solidFill>
                <a:schemeClr val="tx1"/>
              </a:solidFill>
            </a:endParaRPr>
          </a:p>
        </p:txBody>
      </p:sp>
      <p:sp>
        <p:nvSpPr>
          <p:cNvPr id="3" name="Content Placeholder 2"/>
          <p:cNvSpPr>
            <a:spLocks noGrp="1"/>
          </p:cNvSpPr>
          <p:nvPr>
            <p:ph idx="1"/>
          </p:nvPr>
        </p:nvSpPr>
        <p:spPr>
          <a:xfrm>
            <a:off x="581192" y="2562225"/>
            <a:ext cx="11029615" cy="3678303"/>
          </a:xfrm>
        </p:spPr>
        <p:txBody>
          <a:bodyPr>
            <a:normAutofit/>
          </a:bodyPr>
          <a:lstStyle/>
          <a:p>
            <a:r>
              <a:rPr lang="en-US"/>
              <a:t>Lesson 4 focuses on sensory awareness activities and RAS strengthening practice.</a:t>
            </a:r>
          </a:p>
          <a:p>
            <a:r>
              <a:rPr lang="en-US"/>
              <a:t>Grades 6-8  version</a:t>
            </a:r>
          </a:p>
          <a:p>
            <a:r>
              <a:rPr lang="en-US" b="1" i="1"/>
              <a:t>Introduction to lesson:</a:t>
            </a:r>
            <a:endParaRPr lang="en-US" b="1" i="1">
              <a:solidFill>
                <a:schemeClr val="tx1"/>
              </a:solidFill>
            </a:endParaRPr>
          </a:p>
          <a:p>
            <a:pPr lvl="1"/>
            <a:r>
              <a:rPr lang="en-US">
                <a:solidFill>
                  <a:srgbClr val="3D3D3D"/>
                </a:solidFill>
                <a:latin typeface="Gill Sans MT"/>
              </a:rPr>
              <a:t>Discuss the Reticular Activating System (RAS)</a:t>
            </a:r>
            <a:r>
              <a:rPr lang="en-US">
                <a:solidFill>
                  <a:srgbClr val="000000"/>
                </a:solidFill>
                <a:latin typeface="Gill Sans MT"/>
              </a:rPr>
              <a:t> </a:t>
            </a:r>
            <a:endParaRPr lang="en-US">
              <a:solidFill>
                <a:schemeClr val="tx1"/>
              </a:solidFill>
              <a:latin typeface="Gill Sans MT"/>
            </a:endParaRPr>
          </a:p>
          <a:p>
            <a:pPr lvl="2"/>
            <a:r>
              <a:rPr lang="en-US">
                <a:solidFill>
                  <a:srgbClr val="3D3D3D"/>
                </a:solidFill>
                <a:latin typeface="Gill Sans MT"/>
              </a:rPr>
              <a:t>"Attention-Focusing Centre" of the brain.</a:t>
            </a:r>
            <a:r>
              <a:rPr lang="en-US">
                <a:solidFill>
                  <a:srgbClr val="000000"/>
                </a:solidFill>
                <a:latin typeface="Gill Sans MT"/>
              </a:rPr>
              <a:t> </a:t>
            </a:r>
            <a:endParaRPr lang="en-US">
              <a:solidFill>
                <a:schemeClr val="tx1"/>
              </a:solidFill>
              <a:latin typeface="Gill Sans MT"/>
            </a:endParaRPr>
          </a:p>
          <a:p>
            <a:pPr lvl="2"/>
            <a:r>
              <a:rPr lang="en-US">
                <a:solidFill>
                  <a:srgbClr val="3D3D3D"/>
                </a:solidFill>
                <a:latin typeface="Gill Sans MT"/>
              </a:rPr>
              <a:t>Sorts sensory information and sends it to relevant areas of the brain, or blocks it.</a:t>
            </a:r>
            <a:r>
              <a:rPr lang="en-US">
                <a:solidFill>
                  <a:srgbClr val="000000"/>
                </a:solidFill>
                <a:latin typeface="Gill Sans MT"/>
              </a:rPr>
              <a:t> </a:t>
            </a:r>
            <a:endParaRPr lang="en-US">
              <a:solidFill>
                <a:schemeClr val="tx1"/>
              </a:solidFill>
              <a:latin typeface="Gill Sans MT"/>
            </a:endParaRPr>
          </a:p>
          <a:p>
            <a:pPr lvl="2"/>
            <a:r>
              <a:rPr lang="en-US">
                <a:solidFill>
                  <a:srgbClr val="3D3D3D"/>
                </a:solidFill>
                <a:latin typeface="Gill Sans MT"/>
              </a:rPr>
              <a:t>Trainable! RAS can become more effective.</a:t>
            </a:r>
            <a:r>
              <a:rPr lang="en-US">
                <a:solidFill>
                  <a:srgbClr val="000000"/>
                </a:solidFill>
                <a:latin typeface="Gill Sans MT"/>
              </a:rPr>
              <a:t> </a:t>
            </a:r>
            <a:endParaRPr lang="en-US">
              <a:solidFill>
                <a:schemeClr val="tx1"/>
              </a:solidFill>
              <a:latin typeface="Gill Sans MT"/>
            </a:endParaRPr>
          </a:p>
          <a:p>
            <a:pPr lvl="1"/>
            <a:endParaRPr lang="en-US">
              <a:solidFill>
                <a:srgbClr val="3D3D3D"/>
              </a:solidFill>
              <a:latin typeface="Gill Sans MT"/>
            </a:endParaRPr>
          </a:p>
        </p:txBody>
      </p:sp>
      <p:pic>
        <p:nvPicPr>
          <p:cNvPr id="4" name="Picture 3" descr="reticular.jpg"/>
          <p:cNvPicPr>
            <a:picLocks noChangeAspect="1"/>
          </p:cNvPicPr>
          <p:nvPr/>
        </p:nvPicPr>
        <p:blipFill>
          <a:blip r:embed="rId3"/>
          <a:stretch>
            <a:fillRect/>
          </a:stretch>
        </p:blipFill>
        <p:spPr>
          <a:xfrm>
            <a:off x="8729409" y="2152650"/>
            <a:ext cx="2743200" cy="2544318"/>
          </a:xfrm>
          <a:prstGeom prst="rect">
            <a:avLst/>
          </a:prstGeom>
        </p:spPr>
      </p:pic>
    </p:spTree>
    <p:extLst>
      <p:ext uri="{BB962C8B-B14F-4D97-AF65-F5344CB8AC3E}">
        <p14:creationId xmlns:p14="http://schemas.microsoft.com/office/powerpoint/2010/main" val="96043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APPLICATION – MINDFUL LISTENING (LESSON 4)</a:t>
            </a:r>
            <a:endParaRPr lang="en-US">
              <a:solidFill>
                <a:schemeClr val="tx1"/>
              </a:solidFill>
            </a:endParaRPr>
          </a:p>
        </p:txBody>
      </p:sp>
      <p:sp>
        <p:nvSpPr>
          <p:cNvPr id="3" name="Content Placeholder 2"/>
          <p:cNvSpPr>
            <a:spLocks noGrp="1"/>
          </p:cNvSpPr>
          <p:nvPr>
            <p:ph idx="1"/>
          </p:nvPr>
        </p:nvSpPr>
        <p:spPr>
          <a:xfrm>
            <a:off x="581192" y="2562225"/>
            <a:ext cx="11029615" cy="3678303"/>
          </a:xfrm>
        </p:spPr>
        <p:txBody>
          <a:bodyPr>
            <a:normAutofit/>
          </a:bodyPr>
          <a:lstStyle/>
          <a:p>
            <a:endParaRPr lang="en-US" sz="2200"/>
          </a:p>
          <a:p>
            <a:r>
              <a:rPr lang="en-US" sz="2200" b="1">
                <a:solidFill>
                  <a:srgbClr val="3D3D3D"/>
                </a:solidFill>
              </a:rPr>
              <a:t>Goals of the lesson:</a:t>
            </a:r>
          </a:p>
          <a:p>
            <a:pPr lvl="1"/>
            <a:r>
              <a:rPr lang="en-US" sz="2000">
                <a:solidFill>
                  <a:srgbClr val="3D3D3D"/>
                </a:solidFill>
              </a:rPr>
              <a:t>Students able to train their attention on specific sounds and attempt </a:t>
            </a:r>
          </a:p>
          <a:p>
            <a:pPr marL="324000" lvl="1" indent="0">
              <a:buNone/>
            </a:pPr>
            <a:r>
              <a:rPr lang="en-US" sz="2000">
                <a:solidFill>
                  <a:srgbClr val="3D3D3D"/>
                </a:solidFill>
              </a:rPr>
              <a:t>     to identify them.</a:t>
            </a:r>
            <a:endParaRPr lang="en-US" sz="2000">
              <a:solidFill>
                <a:schemeClr val="tx1"/>
              </a:solidFill>
            </a:endParaRPr>
          </a:p>
          <a:p>
            <a:pPr lvl="1"/>
            <a:r>
              <a:rPr lang="en-US" sz="2000">
                <a:solidFill>
                  <a:srgbClr val="3D3D3D"/>
                </a:solidFill>
              </a:rPr>
              <a:t>Students learn how mindful listening can help with communication.</a:t>
            </a:r>
          </a:p>
          <a:p>
            <a:r>
              <a:rPr lang="en-US" sz="2200" b="1"/>
              <a:t>Materials:</a:t>
            </a:r>
            <a:endParaRPr lang="en-US" b="1">
              <a:solidFill>
                <a:schemeClr val="tx1"/>
              </a:solidFill>
              <a:latin typeface="Gill Sans MT"/>
            </a:endParaRPr>
          </a:p>
          <a:p>
            <a:pPr lvl="1"/>
            <a:r>
              <a:rPr lang="en-US" sz="2000">
                <a:solidFill>
                  <a:srgbClr val="3D3D3D"/>
                </a:solidFill>
                <a:latin typeface="Gill Sans MT"/>
              </a:rPr>
              <a:t>Objects to create sounds or sound effects from the Internet.</a:t>
            </a:r>
          </a:p>
          <a:p>
            <a:pPr lvl="1"/>
            <a:r>
              <a:rPr lang="en-US" sz="2000">
                <a:solidFill>
                  <a:srgbClr val="3D3D3D"/>
                </a:solidFill>
                <a:latin typeface="Gill Sans MT"/>
              </a:rPr>
              <a:t>Audio Alert/Present Scent Activity Sheet</a:t>
            </a:r>
          </a:p>
          <a:p>
            <a:pPr marL="0" indent="0">
              <a:buNone/>
            </a:pPr>
            <a:endParaRPr lang="en-US" sz="2200">
              <a:solidFill>
                <a:srgbClr val="3D3D3D"/>
              </a:solidFill>
              <a:latin typeface="Gill Sans MT"/>
            </a:endParaRPr>
          </a:p>
          <a:p>
            <a:pPr lvl="1"/>
            <a:endParaRPr lang="en-US" sz="2000">
              <a:solidFill>
                <a:srgbClr val="3D3D3D"/>
              </a:solidFill>
              <a:latin typeface="Gill Sans MT"/>
            </a:endParaRPr>
          </a:p>
          <a:p>
            <a:pPr lvl="3"/>
            <a:endParaRPr lang="en-US">
              <a:solidFill>
                <a:srgbClr val="3D3D3D"/>
              </a:solidFill>
              <a:latin typeface="Gill Sans MT"/>
            </a:endParaRPr>
          </a:p>
          <a:p>
            <a:pPr lvl="1"/>
            <a:endParaRPr lang="en-US">
              <a:solidFill>
                <a:srgbClr val="3D3D3D"/>
              </a:solidFill>
              <a:latin typeface="Gill Sans MT"/>
            </a:endParaRPr>
          </a:p>
        </p:txBody>
      </p:sp>
      <p:pic>
        <p:nvPicPr>
          <p:cNvPr id="4" name="Picture 3" descr="2017-03-16_18-22-27.jpg"/>
          <p:cNvPicPr>
            <a:picLocks noChangeAspect="1"/>
          </p:cNvPicPr>
          <p:nvPr/>
        </p:nvPicPr>
        <p:blipFill>
          <a:blip r:embed="rId3"/>
          <a:stretch>
            <a:fillRect/>
          </a:stretch>
        </p:blipFill>
        <p:spPr>
          <a:xfrm>
            <a:off x="8770598" y="2628900"/>
            <a:ext cx="2542892" cy="3434672"/>
          </a:xfrm>
          <a:prstGeom prst="rect">
            <a:avLst/>
          </a:prstGeom>
        </p:spPr>
      </p:pic>
      <p:cxnSp>
        <p:nvCxnSpPr>
          <p:cNvPr id="8" name="Straight Arrow Connector 7"/>
          <p:cNvCxnSpPr/>
          <p:nvPr/>
        </p:nvCxnSpPr>
        <p:spPr>
          <a:xfrm>
            <a:off x="5605556" y="5229225"/>
            <a:ext cx="3100811" cy="32452"/>
          </a:xfrm>
          <a:prstGeom prst="straightConnector1">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523969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APPLICATION – MINDFUL LISTENING (LESSON 4)</a:t>
            </a:r>
          </a:p>
        </p:txBody>
      </p:sp>
      <p:sp>
        <p:nvSpPr>
          <p:cNvPr id="3" name="Content Placeholder 2"/>
          <p:cNvSpPr>
            <a:spLocks noGrp="1"/>
          </p:cNvSpPr>
          <p:nvPr>
            <p:ph idx="1"/>
          </p:nvPr>
        </p:nvSpPr>
        <p:spPr>
          <a:xfrm>
            <a:off x="581025" y="2181225"/>
            <a:ext cx="11029950" cy="4370228"/>
          </a:xfrm>
        </p:spPr>
        <p:txBody>
          <a:bodyPr/>
          <a:lstStyle/>
          <a:p>
            <a:pPr marL="0" indent="0">
              <a:buNone/>
            </a:pPr>
            <a:r>
              <a:rPr lang="en-US" b="1" err="1"/>
              <a:t>MindUp</a:t>
            </a:r>
            <a:r>
              <a:rPr lang="en-US" b="1"/>
              <a:t> Warm Up:</a:t>
            </a:r>
          </a:p>
          <a:p>
            <a:pPr marL="342900" indent="-342900">
              <a:buFont typeface="+mj-lt"/>
              <a:buAutoNum type="arabicPeriod"/>
            </a:pPr>
            <a:r>
              <a:rPr lang="en-US">
                <a:solidFill>
                  <a:srgbClr val="3D3D3D"/>
                </a:solidFill>
                <a:latin typeface="Gill Sans MT"/>
              </a:rPr>
              <a:t>Use a clapping and snapping rhythm for students to follow.</a:t>
            </a:r>
          </a:p>
          <a:p>
            <a:pPr marL="342900" indent="-342900">
              <a:buFont typeface="+mj-lt"/>
              <a:buAutoNum type="arabicPeriod"/>
            </a:pPr>
            <a:r>
              <a:rPr lang="en-US">
                <a:solidFill>
                  <a:srgbClr val="3D3D3D"/>
                </a:solidFill>
                <a:latin typeface="Gill Sans MT"/>
              </a:rPr>
              <a:t>Ask students to come up with rhythms for the class to follow, increasing how difficult they are.</a:t>
            </a:r>
          </a:p>
          <a:p>
            <a:pPr marL="342900" indent="-342900">
              <a:buFont typeface="+mj-lt"/>
              <a:buAutoNum type="arabicPeriod"/>
            </a:pPr>
            <a:r>
              <a:rPr lang="en-US">
                <a:solidFill>
                  <a:srgbClr val="3D3D3D"/>
                </a:solidFill>
                <a:latin typeface="Gill Sans MT"/>
              </a:rPr>
              <a:t>Break students up into groups of 6 to 10.</a:t>
            </a:r>
          </a:p>
          <a:p>
            <a:pPr marL="666900" lvl="1" indent="-342900"/>
            <a:r>
              <a:rPr lang="en-US">
                <a:solidFill>
                  <a:srgbClr val="3D3D3D"/>
                </a:solidFill>
                <a:latin typeface="Gill Sans MT"/>
              </a:rPr>
              <a:t>Provide each group with a basic pattern.</a:t>
            </a:r>
          </a:p>
          <a:p>
            <a:pPr marL="666900" lvl="1" indent="-342900"/>
            <a:r>
              <a:rPr lang="en-US">
                <a:solidFill>
                  <a:srgbClr val="3D3D3D"/>
                </a:solidFill>
                <a:latin typeface="Gill Sans MT"/>
              </a:rPr>
              <a:t>Ask them one at a time to vary the pattern and then have the other members copy it.</a:t>
            </a:r>
          </a:p>
          <a:p>
            <a:pPr marL="666900" lvl="1" indent="-342900"/>
            <a:r>
              <a:rPr lang="en-US">
                <a:solidFill>
                  <a:srgbClr val="3D3D3D"/>
                </a:solidFill>
                <a:latin typeface="Gill Sans MT"/>
              </a:rPr>
              <a:t>Afterwards, discuss:</a:t>
            </a:r>
          </a:p>
          <a:p>
            <a:pPr marL="936900" lvl="2" indent="-342900"/>
            <a:r>
              <a:rPr lang="en-US">
                <a:solidFill>
                  <a:srgbClr val="3D3D3D"/>
                </a:solidFill>
                <a:latin typeface="Gill Sans MT"/>
              </a:rPr>
              <a:t>How they kept track of the patterns. </a:t>
            </a:r>
          </a:p>
          <a:p>
            <a:pPr marL="936900" lvl="2" indent="-342900"/>
            <a:r>
              <a:rPr lang="en-US">
                <a:solidFill>
                  <a:srgbClr val="3D3D3D"/>
                </a:solidFill>
                <a:latin typeface="Gill Sans MT"/>
              </a:rPr>
              <a:t>How this activity was similar/different to listening in class?</a:t>
            </a:r>
          </a:p>
          <a:p>
            <a:pPr marL="936900" lvl="2" indent="-342900"/>
            <a:r>
              <a:rPr lang="en-US">
                <a:solidFill>
                  <a:srgbClr val="3D3D3D"/>
                </a:solidFill>
                <a:latin typeface="Gill Sans MT"/>
              </a:rPr>
              <a:t>How this activity was similar/different to listening to their friends?</a:t>
            </a:r>
          </a:p>
        </p:txBody>
      </p:sp>
    </p:spTree>
    <p:extLst>
      <p:ext uri="{BB962C8B-B14F-4D97-AF65-F5344CB8AC3E}">
        <p14:creationId xmlns:p14="http://schemas.microsoft.com/office/powerpoint/2010/main" val="1724447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APPLICATION – MINDFUL LISTENING (LESSON 4)</a:t>
            </a:r>
          </a:p>
        </p:txBody>
      </p:sp>
      <p:sp>
        <p:nvSpPr>
          <p:cNvPr id="3" name="Content Placeholder 2"/>
          <p:cNvSpPr>
            <a:spLocks noGrp="1"/>
          </p:cNvSpPr>
          <p:nvPr>
            <p:ph idx="1"/>
          </p:nvPr>
        </p:nvSpPr>
        <p:spPr>
          <a:xfrm>
            <a:off x="581192" y="2428875"/>
            <a:ext cx="11029950" cy="4370228"/>
          </a:xfrm>
        </p:spPr>
        <p:txBody>
          <a:bodyPr>
            <a:normAutofit fontScale="85000" lnSpcReduction="10000"/>
          </a:bodyPr>
          <a:lstStyle/>
          <a:p>
            <a:pPr marL="0" indent="0">
              <a:buNone/>
            </a:pPr>
            <a:endParaRPr lang="en-US"/>
          </a:p>
          <a:p>
            <a:pPr marL="0" indent="0">
              <a:buNone/>
            </a:pPr>
            <a:endParaRPr lang="en-US"/>
          </a:p>
          <a:p>
            <a:pPr marL="0" indent="0">
              <a:buNone/>
            </a:pPr>
            <a:r>
              <a:rPr lang="en-US" sz="2400" b="1"/>
              <a:t>Audio Alert </a:t>
            </a:r>
          </a:p>
          <a:p>
            <a:pPr marL="0" indent="0">
              <a:buNone/>
            </a:pPr>
            <a:r>
              <a:rPr lang="en-US" b="1"/>
              <a:t>(Engage):</a:t>
            </a:r>
            <a:endParaRPr lang="en-US" b="1">
              <a:solidFill>
                <a:srgbClr val="3D3D3D"/>
              </a:solidFill>
              <a:latin typeface="Gill Sans MT"/>
            </a:endParaRPr>
          </a:p>
          <a:p>
            <a:pPr marL="342900" indent="-342900"/>
            <a:r>
              <a:rPr lang="en-US">
                <a:solidFill>
                  <a:srgbClr val="3D3D3D"/>
                </a:solidFill>
                <a:latin typeface="Gill Sans MT"/>
              </a:rPr>
              <a:t>"Let's consider why listening is important – for school, for friendships &amp; family, for pleasure (music) and for safety."</a:t>
            </a:r>
          </a:p>
          <a:p>
            <a:pPr marL="342900" indent="-342900"/>
            <a:r>
              <a:rPr lang="en-US">
                <a:solidFill>
                  <a:srgbClr val="3D3D3D"/>
                </a:solidFill>
                <a:latin typeface="Gill Sans MT"/>
              </a:rPr>
              <a:t>"Do you think listening is a skill or a talent? What might be the difference?"</a:t>
            </a:r>
          </a:p>
          <a:p>
            <a:pPr marL="342900" indent="-342900"/>
            <a:r>
              <a:rPr lang="en-US">
                <a:solidFill>
                  <a:srgbClr val="3D3D3D"/>
                </a:solidFill>
                <a:latin typeface="Gill Sans MT"/>
              </a:rPr>
              <a:t>"When there's lot's of noise around you, what do you do to help you pay attention to just one sound, like a friend's voice on a cell-phone call? What are some times when you are able to eliminate distractions and focus on a single important sound?"</a:t>
            </a:r>
          </a:p>
          <a:p>
            <a:pPr marL="0" indent="0">
              <a:buNone/>
            </a:pPr>
            <a:endParaRPr lang="en-US">
              <a:solidFill>
                <a:srgbClr val="3D3D3D"/>
              </a:solidFill>
              <a:latin typeface="Gill Sans MT"/>
            </a:endParaRPr>
          </a:p>
          <a:p>
            <a:pPr marL="0" indent="0">
              <a:buNone/>
            </a:pPr>
            <a:r>
              <a:rPr lang="en-US" b="1" i="1">
                <a:solidFill>
                  <a:srgbClr val="3D3D3D"/>
                </a:solidFill>
                <a:latin typeface="Gill Sans MT"/>
              </a:rPr>
              <a:t>Then:</a:t>
            </a:r>
            <a:endParaRPr lang="en-US" b="1" i="1">
              <a:solidFill>
                <a:schemeClr val="tx1"/>
              </a:solidFill>
              <a:latin typeface="Gill Sans MT"/>
            </a:endParaRPr>
          </a:p>
          <a:p>
            <a:r>
              <a:rPr lang="en-US">
                <a:solidFill>
                  <a:srgbClr val="3D3D3D"/>
                </a:solidFill>
                <a:latin typeface="Gill Sans MT"/>
              </a:rPr>
              <a:t>Explain that the class will participate in an inquiry activity to develop mindful listening.</a:t>
            </a:r>
            <a:endParaRPr lang="en-US">
              <a:solidFill>
                <a:schemeClr val="tx1"/>
              </a:solidFill>
              <a:latin typeface="Gill Sans MT"/>
            </a:endParaRPr>
          </a:p>
          <a:p>
            <a:r>
              <a:rPr lang="en-US">
                <a:solidFill>
                  <a:srgbClr val="3D3D3D"/>
                </a:solidFill>
                <a:latin typeface="Gill Sans MT"/>
              </a:rPr>
              <a:t>"There are many sounds surrounding us most of the time. Usually we aren’t mindful of every sound, because our brain helps us focus our attention by screening the sounds our ears pick up and bringing to our attention only the ones that are important. That filter in our brain is the Reticular Activating System (RAS). Listening mindfully can help us reinforce the work of the RAS.</a:t>
            </a:r>
          </a:p>
          <a:p>
            <a:pPr marL="666900" lvl="1" indent="-342900"/>
            <a:endParaRPr lang="en-US">
              <a:solidFill>
                <a:srgbClr val="3D3D3D"/>
              </a:solidFill>
              <a:latin typeface="Gill Sans MT"/>
            </a:endParaRPr>
          </a:p>
          <a:p>
            <a:pPr marL="666900" lvl="1" indent="-342900"/>
            <a:endParaRPr lang="en-US">
              <a:solidFill>
                <a:srgbClr val="3D3D3D"/>
              </a:solidFill>
              <a:latin typeface="Gill Sans MT"/>
            </a:endParaRPr>
          </a:p>
          <a:p>
            <a:pPr marL="666900" lvl="1" indent="-342900"/>
            <a:endParaRPr lang="en-US">
              <a:solidFill>
                <a:srgbClr val="3D3D3D"/>
              </a:solidFill>
              <a:latin typeface="Gill Sans MT"/>
            </a:endParaRPr>
          </a:p>
          <a:p>
            <a:pPr marL="342900" indent="-342900"/>
            <a:endParaRPr lang="en-US">
              <a:solidFill>
                <a:srgbClr val="3D3D3D"/>
              </a:solidFill>
              <a:latin typeface="Gill Sans MT"/>
            </a:endParaRPr>
          </a:p>
          <a:p>
            <a:pPr marL="342900" indent="-342900"/>
            <a:endParaRPr lang="en-US">
              <a:solidFill>
                <a:srgbClr val="3D3D3D"/>
              </a:solidFill>
              <a:latin typeface="Gill Sans MT"/>
            </a:endParaRPr>
          </a:p>
          <a:p>
            <a:pPr marL="1278900" lvl="3" indent="-342900"/>
            <a:endParaRPr lang="en-US">
              <a:solidFill>
                <a:srgbClr val="3D3D3D"/>
              </a:solidFill>
              <a:latin typeface="Gill Sans MT"/>
            </a:endParaRPr>
          </a:p>
        </p:txBody>
      </p:sp>
    </p:spTree>
    <p:extLst>
      <p:ext uri="{BB962C8B-B14F-4D97-AF65-F5344CB8AC3E}">
        <p14:creationId xmlns:p14="http://schemas.microsoft.com/office/powerpoint/2010/main" val="1197809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APPLICATION – MINDFUL LISTENING (LESSON 4)</a:t>
            </a:r>
          </a:p>
        </p:txBody>
      </p:sp>
      <p:sp>
        <p:nvSpPr>
          <p:cNvPr id="3" name="Content Placeholder 2"/>
          <p:cNvSpPr>
            <a:spLocks noGrp="1"/>
          </p:cNvSpPr>
          <p:nvPr>
            <p:ph idx="1"/>
          </p:nvPr>
        </p:nvSpPr>
        <p:spPr>
          <a:xfrm>
            <a:off x="581529" y="2352675"/>
            <a:ext cx="11029950" cy="4370228"/>
          </a:xfrm>
        </p:spPr>
        <p:txBody>
          <a:bodyPr>
            <a:normAutofit fontScale="70000" lnSpcReduction="20000"/>
          </a:bodyPr>
          <a:lstStyle/>
          <a:p>
            <a:pPr marL="0" indent="0">
              <a:buNone/>
            </a:pPr>
            <a:endParaRPr lang="en-US"/>
          </a:p>
          <a:p>
            <a:pPr marL="0" indent="0">
              <a:buNone/>
            </a:pPr>
            <a:endParaRPr lang="en-US"/>
          </a:p>
          <a:p>
            <a:pPr marL="0" indent="0">
              <a:buNone/>
            </a:pPr>
            <a:r>
              <a:rPr lang="en-US" sz="2400" b="1"/>
              <a:t>Audio Alert</a:t>
            </a:r>
          </a:p>
          <a:p>
            <a:pPr marL="0" indent="0">
              <a:buNone/>
            </a:pPr>
            <a:r>
              <a:rPr lang="en-US" sz="2000" b="1"/>
              <a:t>(Explore):</a:t>
            </a:r>
            <a:endParaRPr lang="en-US" sz="2000" b="1">
              <a:solidFill>
                <a:srgbClr val="3D3D3D"/>
              </a:solidFill>
              <a:latin typeface="Gill Sans MT"/>
            </a:endParaRPr>
          </a:p>
          <a:p>
            <a:pPr marL="342900" indent="-342900"/>
            <a:r>
              <a:rPr lang="en-US">
                <a:solidFill>
                  <a:srgbClr val="3D3D3D"/>
                </a:solidFill>
                <a:latin typeface="Gill Sans MT"/>
              </a:rPr>
              <a:t>Ask the students to sit quietly with their eyes closed.</a:t>
            </a:r>
          </a:p>
          <a:p>
            <a:pPr marL="342900" indent="-342900"/>
            <a:r>
              <a:rPr lang="en-US">
                <a:solidFill>
                  <a:srgbClr val="3D3D3D"/>
                </a:solidFill>
                <a:latin typeface="Gill Sans MT"/>
              </a:rPr>
              <a:t>Say, "Listen as mindfully as you can to the sound I make – and focus on it. If you think you know what it is, record your answer on the Audio Alert Activity Sheet."</a:t>
            </a:r>
          </a:p>
          <a:p>
            <a:pPr marL="342900" indent="-342900"/>
            <a:r>
              <a:rPr lang="en-US">
                <a:solidFill>
                  <a:srgbClr val="3D3D3D"/>
                </a:solidFill>
                <a:latin typeface="Gill Sans MT"/>
              </a:rPr>
              <a:t>Make each sound, one at a time, and while giving students enough time to record their answers. </a:t>
            </a:r>
          </a:p>
          <a:p>
            <a:pPr marL="666900" lvl="1" indent="-342900"/>
            <a:r>
              <a:rPr lang="en-US" sz="1800">
                <a:solidFill>
                  <a:srgbClr val="3D3D3D"/>
                </a:solidFill>
                <a:latin typeface="Gill Sans MT"/>
              </a:rPr>
              <a:t>Encourage them to be specific about the sound.</a:t>
            </a:r>
          </a:p>
          <a:p>
            <a:pPr marL="666900" lvl="1" indent="-342900"/>
            <a:r>
              <a:rPr lang="en-US" sz="1800">
                <a:solidFill>
                  <a:srgbClr val="3D3D3D"/>
                </a:solidFill>
                <a:latin typeface="Gill Sans MT"/>
              </a:rPr>
              <a:t>Ask students to share their answers when the exercise is done.</a:t>
            </a:r>
          </a:p>
          <a:p>
            <a:pPr marL="645750" lvl="1" indent="-285750"/>
            <a:r>
              <a:rPr lang="en-US" sz="1800">
                <a:solidFill>
                  <a:srgbClr val="3D3D3D"/>
                </a:solidFill>
                <a:latin typeface="Gill Sans MT"/>
              </a:rPr>
              <a:t>Reveal what each sound was.</a:t>
            </a:r>
          </a:p>
          <a:p>
            <a:pPr marL="36000" indent="0">
              <a:buNone/>
            </a:pPr>
            <a:endParaRPr lang="en-US">
              <a:solidFill>
                <a:srgbClr val="3D3D3D"/>
              </a:solidFill>
              <a:latin typeface="Gill Sans MT"/>
            </a:endParaRPr>
          </a:p>
          <a:p>
            <a:pPr marL="36000" indent="0">
              <a:buNone/>
            </a:pPr>
            <a:r>
              <a:rPr lang="en-US" b="1" i="1">
                <a:solidFill>
                  <a:srgbClr val="3D3D3D"/>
                </a:solidFill>
                <a:latin typeface="Gill Sans MT"/>
              </a:rPr>
              <a:t>Then:</a:t>
            </a:r>
            <a:endParaRPr lang="en-US" b="1" i="1">
              <a:solidFill>
                <a:schemeClr val="tx1"/>
              </a:solidFill>
              <a:latin typeface="Gill Sans MT"/>
            </a:endParaRPr>
          </a:p>
          <a:p>
            <a:r>
              <a:rPr lang="en-US">
                <a:solidFill>
                  <a:srgbClr val="3D3D3D"/>
                </a:solidFill>
                <a:latin typeface="Gill Sans MT"/>
              </a:rPr>
              <a:t>Explain that, "by concentrating on specific sounds, you can train your RAS to listen carefully. That strengthens the pathways to the prefrontal cortex – so you can get the information you're listening for more efficiently. You are more in control of your own thought processes if you are more aware of the constant sensory input that your brain experiences."</a:t>
            </a:r>
          </a:p>
          <a:p>
            <a:pPr marL="666900" lvl="1" indent="-342900"/>
            <a:endParaRPr lang="en-US">
              <a:solidFill>
                <a:srgbClr val="3D3D3D"/>
              </a:solidFill>
              <a:latin typeface="Gill Sans MT"/>
            </a:endParaRPr>
          </a:p>
          <a:p>
            <a:pPr marL="666900" lvl="1" indent="-342900"/>
            <a:endParaRPr lang="en-US">
              <a:solidFill>
                <a:srgbClr val="3D3D3D"/>
              </a:solidFill>
              <a:latin typeface="Gill Sans MT"/>
            </a:endParaRPr>
          </a:p>
          <a:p>
            <a:pPr marL="666900" lvl="1" indent="-342900"/>
            <a:endParaRPr lang="en-US">
              <a:solidFill>
                <a:srgbClr val="3D3D3D"/>
              </a:solidFill>
              <a:latin typeface="Gill Sans MT"/>
            </a:endParaRPr>
          </a:p>
          <a:p>
            <a:pPr marL="342900" indent="-342900"/>
            <a:endParaRPr lang="en-US">
              <a:solidFill>
                <a:srgbClr val="3D3D3D"/>
              </a:solidFill>
              <a:latin typeface="Gill Sans MT"/>
            </a:endParaRPr>
          </a:p>
          <a:p>
            <a:pPr marL="342900" indent="-342900"/>
            <a:endParaRPr lang="en-US">
              <a:solidFill>
                <a:srgbClr val="3D3D3D"/>
              </a:solidFill>
              <a:latin typeface="Gill Sans MT"/>
            </a:endParaRPr>
          </a:p>
          <a:p>
            <a:pPr marL="1278900" lvl="3" indent="-342900"/>
            <a:endParaRPr lang="en-US">
              <a:solidFill>
                <a:srgbClr val="3D3D3D"/>
              </a:solidFill>
              <a:latin typeface="Gill Sans MT"/>
            </a:endParaRPr>
          </a:p>
        </p:txBody>
      </p:sp>
    </p:spTree>
    <p:extLst>
      <p:ext uri="{BB962C8B-B14F-4D97-AF65-F5344CB8AC3E}">
        <p14:creationId xmlns:p14="http://schemas.microsoft.com/office/powerpoint/2010/main" val="2867957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APPLICATION – MINDFUL LISTENING (LESSON 4)</a:t>
            </a:r>
          </a:p>
        </p:txBody>
      </p:sp>
      <p:sp>
        <p:nvSpPr>
          <p:cNvPr id="3" name="Content Placeholder 2"/>
          <p:cNvSpPr>
            <a:spLocks noGrp="1"/>
          </p:cNvSpPr>
          <p:nvPr>
            <p:ph idx="1"/>
          </p:nvPr>
        </p:nvSpPr>
        <p:spPr>
          <a:xfrm>
            <a:off x="581529" y="2352675"/>
            <a:ext cx="11029950" cy="4370228"/>
          </a:xfrm>
        </p:spPr>
        <p:txBody>
          <a:bodyPr>
            <a:normAutofit fontScale="92500" lnSpcReduction="20000"/>
          </a:bodyPr>
          <a:lstStyle/>
          <a:p>
            <a:pPr marL="0" indent="0">
              <a:buNone/>
            </a:pPr>
            <a:endParaRPr lang="en-US"/>
          </a:p>
          <a:p>
            <a:pPr marL="0" indent="0">
              <a:buNone/>
            </a:pPr>
            <a:endParaRPr lang="en-US"/>
          </a:p>
          <a:p>
            <a:pPr marL="0" indent="0">
              <a:buNone/>
            </a:pPr>
            <a:r>
              <a:rPr lang="en-US" sz="2400" b="1"/>
              <a:t>Audio Alert </a:t>
            </a:r>
          </a:p>
          <a:p>
            <a:pPr marL="0" indent="0">
              <a:buNone/>
            </a:pPr>
            <a:r>
              <a:rPr lang="en-US" b="1"/>
              <a:t>(Reflect): </a:t>
            </a:r>
            <a:endParaRPr lang="en-US" b="1">
              <a:solidFill>
                <a:srgbClr val="3D3D3D"/>
              </a:solidFill>
              <a:latin typeface="Gill Sans MT"/>
            </a:endParaRPr>
          </a:p>
          <a:p>
            <a:pPr marL="645750" lvl="1" indent="-285750"/>
            <a:r>
              <a:rPr lang="en-US" sz="1800">
                <a:solidFill>
                  <a:srgbClr val="3D3D3D"/>
                </a:solidFill>
                <a:latin typeface="Gill Sans MT"/>
              </a:rPr>
              <a:t>Initiate class discussion and record responses on a large sheet of paper:</a:t>
            </a:r>
          </a:p>
          <a:p>
            <a:pPr marL="972900" lvl="2" indent="-342900"/>
            <a:r>
              <a:rPr lang="en-US" sz="1600">
                <a:solidFill>
                  <a:srgbClr val="3D3D3D"/>
                </a:solidFill>
                <a:latin typeface="Gill Sans MT"/>
              </a:rPr>
              <a:t>"In what ways is this experience different from the way we typically listen to sounds? If you lost your focus on the sounds, explain what you think got in the way."</a:t>
            </a:r>
          </a:p>
          <a:p>
            <a:pPr marL="972900" lvl="2" indent="-342900"/>
            <a:r>
              <a:rPr lang="en-US" sz="1600">
                <a:solidFill>
                  <a:srgbClr val="3D3D3D"/>
                </a:solidFill>
                <a:latin typeface="Gill Sans MT"/>
              </a:rPr>
              <a:t>"How might this kind of listening affect your brain?"</a:t>
            </a:r>
          </a:p>
          <a:p>
            <a:pPr marL="972900" lvl="2" indent="-342900"/>
            <a:r>
              <a:rPr lang="en-US" sz="1600">
                <a:solidFill>
                  <a:srgbClr val="3D3D3D"/>
                </a:solidFill>
                <a:latin typeface="Gill Sans MT"/>
              </a:rPr>
              <a:t>"How was trying to identify sounds good practice for mindful listening?"</a:t>
            </a:r>
          </a:p>
          <a:p>
            <a:pPr marL="36000" indent="0">
              <a:buNone/>
            </a:pPr>
            <a:endParaRPr lang="en-US" sz="2200">
              <a:solidFill>
                <a:srgbClr val="3D3D3D"/>
              </a:solidFill>
              <a:latin typeface="Gill Sans MT"/>
            </a:endParaRPr>
          </a:p>
          <a:p>
            <a:pPr marL="36000" indent="0">
              <a:buNone/>
            </a:pPr>
            <a:r>
              <a:rPr lang="en-US" sz="2200" b="1" i="1">
                <a:solidFill>
                  <a:srgbClr val="3D3D3D"/>
                </a:solidFill>
                <a:latin typeface="Gill Sans MT"/>
              </a:rPr>
              <a:t>Then:</a:t>
            </a:r>
            <a:endParaRPr lang="en-US" sz="2200" b="1" i="1">
              <a:solidFill>
                <a:schemeClr val="tx1"/>
              </a:solidFill>
              <a:latin typeface="Gill Sans MT"/>
            </a:endParaRPr>
          </a:p>
          <a:p>
            <a:r>
              <a:rPr lang="en-US">
                <a:solidFill>
                  <a:srgbClr val="3D3D3D"/>
                </a:solidFill>
                <a:latin typeface="Gill Sans MT"/>
              </a:rPr>
              <a:t>Explain that, "when you're really listening well, you get the information you need without being distracted. Then you can best decide how to respond."</a:t>
            </a:r>
          </a:p>
          <a:p>
            <a:pPr lvl="1"/>
            <a:endParaRPr lang="en-US">
              <a:solidFill>
                <a:srgbClr val="3D3D3D"/>
              </a:solidFill>
              <a:latin typeface="Gill Sans MT"/>
            </a:endParaRPr>
          </a:p>
          <a:p>
            <a:pPr marL="666900" lvl="1" indent="-342900"/>
            <a:endParaRPr lang="en-US">
              <a:solidFill>
                <a:srgbClr val="3D3D3D"/>
              </a:solidFill>
              <a:latin typeface="Gill Sans MT"/>
            </a:endParaRPr>
          </a:p>
          <a:p>
            <a:pPr marL="342900" indent="-342900"/>
            <a:endParaRPr lang="en-US">
              <a:solidFill>
                <a:srgbClr val="3D3D3D"/>
              </a:solidFill>
              <a:latin typeface="Gill Sans MT"/>
            </a:endParaRPr>
          </a:p>
          <a:p>
            <a:pPr marL="342900" indent="-342900"/>
            <a:endParaRPr lang="en-US">
              <a:solidFill>
                <a:srgbClr val="3D3D3D"/>
              </a:solidFill>
              <a:latin typeface="Gill Sans MT"/>
            </a:endParaRPr>
          </a:p>
          <a:p>
            <a:pPr marL="1278900" lvl="3" indent="-342900"/>
            <a:endParaRPr lang="en-US">
              <a:solidFill>
                <a:srgbClr val="3D3D3D"/>
              </a:solidFill>
              <a:latin typeface="Gill Sans MT"/>
            </a:endParaRPr>
          </a:p>
        </p:txBody>
      </p:sp>
    </p:spTree>
    <p:extLst>
      <p:ext uri="{BB962C8B-B14F-4D97-AF65-F5344CB8AC3E}">
        <p14:creationId xmlns:p14="http://schemas.microsoft.com/office/powerpoint/2010/main" val="3837140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APPLICATION – MINDFUL LISTENING (LESSON 4)</a:t>
            </a:r>
          </a:p>
        </p:txBody>
      </p:sp>
      <p:sp>
        <p:nvSpPr>
          <p:cNvPr id="3" name="Content Placeholder 2"/>
          <p:cNvSpPr>
            <a:spLocks noGrp="1"/>
          </p:cNvSpPr>
          <p:nvPr>
            <p:ph idx="1"/>
          </p:nvPr>
        </p:nvSpPr>
        <p:spPr>
          <a:xfrm>
            <a:off x="581529" y="2352675"/>
            <a:ext cx="11029950" cy="4370228"/>
          </a:xfrm>
        </p:spPr>
        <p:txBody>
          <a:bodyPr>
            <a:normAutofit fontScale="77500" lnSpcReduction="20000"/>
          </a:bodyPr>
          <a:lstStyle/>
          <a:p>
            <a:pPr marL="0" indent="0">
              <a:buNone/>
            </a:pPr>
            <a:endParaRPr lang="en-US"/>
          </a:p>
          <a:p>
            <a:pPr marL="0" indent="0">
              <a:buNone/>
            </a:pPr>
            <a:endParaRPr lang="en-US" sz="2000"/>
          </a:p>
          <a:p>
            <a:pPr marL="0" indent="0">
              <a:buNone/>
            </a:pPr>
            <a:r>
              <a:rPr lang="en-US" sz="2000" b="1">
                <a:solidFill>
                  <a:srgbClr val="3D3D3D"/>
                </a:solidFill>
                <a:latin typeface="Gill Sans MT"/>
              </a:rPr>
              <a:t>Continuing practice in Lesson 4 Options:</a:t>
            </a:r>
          </a:p>
          <a:p>
            <a:pPr marL="342900" indent="-342900"/>
            <a:r>
              <a:rPr lang="en-US" b="1" i="1">
                <a:solidFill>
                  <a:srgbClr val="3D3D3D"/>
                </a:solidFill>
                <a:latin typeface="Gill Sans MT"/>
              </a:rPr>
              <a:t>Mind Up in the Real World</a:t>
            </a:r>
            <a:r>
              <a:rPr lang="en-US">
                <a:solidFill>
                  <a:srgbClr val="3D3D3D"/>
                </a:solidFill>
                <a:latin typeface="Gill Sans MT"/>
              </a:rPr>
              <a:t> – Discuss careers that require mindful listening (ex. Doctors, 911 Operators, Customer Service Reps).</a:t>
            </a:r>
          </a:p>
          <a:p>
            <a:pPr marL="342900" indent="-342900"/>
            <a:r>
              <a:rPr lang="en-US" b="1" i="1">
                <a:solidFill>
                  <a:srgbClr val="3D3D3D"/>
                </a:solidFill>
                <a:latin typeface="Gill Sans MT"/>
              </a:rPr>
              <a:t>Journal Writing:</a:t>
            </a:r>
            <a:endParaRPr lang="en-US">
              <a:solidFill>
                <a:srgbClr val="3D3D3D"/>
              </a:solidFill>
              <a:latin typeface="Gill Sans MT"/>
            </a:endParaRPr>
          </a:p>
          <a:p>
            <a:pPr marL="666900" lvl="1" indent="-342900"/>
            <a:r>
              <a:rPr lang="en-US" sz="1800">
                <a:solidFill>
                  <a:srgbClr val="3D3D3D"/>
                </a:solidFill>
                <a:latin typeface="Gill Sans MT"/>
              </a:rPr>
              <a:t>T-charts to show differences between mindful listening and everyday listening.</a:t>
            </a:r>
          </a:p>
          <a:p>
            <a:pPr marL="666900" lvl="1" indent="-342900"/>
            <a:r>
              <a:rPr lang="en-US" sz="1800">
                <a:solidFill>
                  <a:srgbClr val="3D3D3D"/>
                </a:solidFill>
                <a:latin typeface="Gill Sans MT"/>
              </a:rPr>
              <a:t>Pick a word/phrase and listen mindfully for it during lunch. Explain why you think you did/did not hear it.</a:t>
            </a:r>
          </a:p>
          <a:p>
            <a:pPr marL="666900" lvl="1" indent="-342900"/>
            <a:r>
              <a:rPr lang="en-US" sz="1800">
                <a:solidFill>
                  <a:srgbClr val="3D3D3D"/>
                </a:solidFill>
                <a:latin typeface="Gill Sans MT"/>
              </a:rPr>
              <a:t>Choose a class you have a hard time listening in and try to mindfully listen for the class period. How did you stay focused? What was your experience?</a:t>
            </a:r>
          </a:p>
          <a:p>
            <a:pPr marL="666900" lvl="1" indent="-342900"/>
            <a:r>
              <a:rPr lang="en-US" sz="1800">
                <a:solidFill>
                  <a:srgbClr val="3D3D3D"/>
                </a:solidFill>
                <a:latin typeface="Gill Sans MT"/>
              </a:rPr>
              <a:t>Talk about a time you were a mindful listener and helped someone else.</a:t>
            </a:r>
          </a:p>
          <a:p>
            <a:pPr marL="342900" indent="-342900"/>
            <a:r>
              <a:rPr lang="en-US" b="1" i="1">
                <a:solidFill>
                  <a:srgbClr val="3D3D3D"/>
                </a:solidFill>
                <a:latin typeface="Gill Sans MT"/>
              </a:rPr>
              <a:t>"Protect Your Hearing"</a:t>
            </a:r>
            <a:r>
              <a:rPr lang="en-US">
                <a:solidFill>
                  <a:srgbClr val="3D3D3D"/>
                </a:solidFill>
                <a:latin typeface="Gill Sans MT"/>
              </a:rPr>
              <a:t> - use a decibel meter to record how loud school sounds are (ex. Hallway during lunch, lockers closing).</a:t>
            </a:r>
          </a:p>
          <a:p>
            <a:pPr marL="342900" indent="-342900"/>
            <a:r>
              <a:rPr lang="en-US" b="1" i="1">
                <a:solidFill>
                  <a:srgbClr val="3D3D3D"/>
                </a:solidFill>
                <a:latin typeface="Gill Sans MT"/>
              </a:rPr>
              <a:t>"What Sounds Similar in These Expression" </a:t>
            </a:r>
            <a:r>
              <a:rPr lang="en-US">
                <a:solidFill>
                  <a:srgbClr val="3D3D3D"/>
                </a:solidFill>
                <a:latin typeface="Gill Sans MT"/>
              </a:rPr>
              <a:t>- play the same expression in multiple languages and ask the students to listen for similarities.</a:t>
            </a:r>
          </a:p>
          <a:p>
            <a:pPr marL="342900" indent="-342900"/>
            <a:r>
              <a:rPr lang="en-US" b="1" i="1">
                <a:solidFill>
                  <a:srgbClr val="3D3D3D"/>
                </a:solidFill>
                <a:latin typeface="Gill Sans MT"/>
              </a:rPr>
              <a:t>"Sounds Remembered"</a:t>
            </a:r>
            <a:r>
              <a:rPr lang="en-US">
                <a:solidFill>
                  <a:srgbClr val="3D3D3D"/>
                </a:solidFill>
                <a:latin typeface="Gill Sans MT"/>
              </a:rPr>
              <a:t> - Write sounds they associate with a list of words (ex. Anger, excite, agitate).</a:t>
            </a:r>
          </a:p>
          <a:p>
            <a:pPr marL="342900" indent="-342900"/>
            <a:r>
              <a:rPr lang="en-US" b="1" i="1">
                <a:solidFill>
                  <a:srgbClr val="3D3D3D"/>
                </a:solidFill>
                <a:latin typeface="Gill Sans MT"/>
              </a:rPr>
              <a:t>"To Interview Is to Listen Well"</a:t>
            </a:r>
            <a:r>
              <a:rPr lang="en-US">
                <a:solidFill>
                  <a:srgbClr val="3D3D3D"/>
                </a:solidFill>
                <a:latin typeface="Gill Sans MT"/>
              </a:rPr>
              <a:t> - Have the students interview an important adult in their lives.</a:t>
            </a:r>
          </a:p>
          <a:p>
            <a:pPr marL="666900" lvl="1" indent="-342900"/>
            <a:endParaRPr lang="en-US">
              <a:solidFill>
                <a:srgbClr val="3D3D3D"/>
              </a:solidFill>
              <a:latin typeface="Gill Sans MT"/>
            </a:endParaRPr>
          </a:p>
          <a:p>
            <a:pPr marL="666900" lvl="1" indent="-342900"/>
            <a:endParaRPr lang="en-US">
              <a:solidFill>
                <a:srgbClr val="3D3D3D"/>
              </a:solidFill>
              <a:latin typeface="Gill Sans MT"/>
            </a:endParaRPr>
          </a:p>
          <a:p>
            <a:pPr marL="666900" lvl="1" indent="-342900"/>
            <a:endParaRPr lang="en-US">
              <a:solidFill>
                <a:srgbClr val="3D3D3D"/>
              </a:solidFill>
              <a:latin typeface="Gill Sans MT"/>
            </a:endParaRPr>
          </a:p>
          <a:p>
            <a:pPr marL="666900" lvl="1" indent="-342900"/>
            <a:endParaRPr lang="en-US">
              <a:solidFill>
                <a:srgbClr val="3D3D3D"/>
              </a:solidFill>
              <a:latin typeface="Gill Sans MT"/>
            </a:endParaRPr>
          </a:p>
          <a:p>
            <a:pPr marL="342900" indent="-342900"/>
            <a:endParaRPr lang="en-US">
              <a:solidFill>
                <a:srgbClr val="3D3D3D"/>
              </a:solidFill>
              <a:latin typeface="Gill Sans MT"/>
            </a:endParaRPr>
          </a:p>
          <a:p>
            <a:pPr marL="342900" indent="-342900"/>
            <a:endParaRPr lang="en-US">
              <a:solidFill>
                <a:srgbClr val="3D3D3D"/>
              </a:solidFill>
              <a:latin typeface="Gill Sans MT"/>
            </a:endParaRPr>
          </a:p>
          <a:p>
            <a:pPr marL="1278900" lvl="3" indent="-342900"/>
            <a:endParaRPr lang="en-US">
              <a:solidFill>
                <a:srgbClr val="3D3D3D"/>
              </a:solidFill>
              <a:latin typeface="Gill Sans MT"/>
            </a:endParaRPr>
          </a:p>
        </p:txBody>
      </p:sp>
    </p:spTree>
    <p:extLst>
      <p:ext uri="{BB962C8B-B14F-4D97-AF65-F5344CB8AC3E}">
        <p14:creationId xmlns:p14="http://schemas.microsoft.com/office/powerpoint/2010/main" val="3586292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Review of the research basis – Mindfulness </a:t>
            </a:r>
          </a:p>
        </p:txBody>
      </p:sp>
      <p:sp>
        <p:nvSpPr>
          <p:cNvPr id="3" name="Content Placeholder 2"/>
          <p:cNvSpPr>
            <a:spLocks noGrp="1"/>
          </p:cNvSpPr>
          <p:nvPr>
            <p:ph idx="1"/>
          </p:nvPr>
        </p:nvSpPr>
        <p:spPr>
          <a:xfrm>
            <a:off x="581192" y="2628900"/>
            <a:ext cx="11029615" cy="3678303"/>
          </a:xfrm>
        </p:spPr>
        <p:txBody>
          <a:bodyPr>
            <a:normAutofit lnSpcReduction="10000"/>
          </a:bodyPr>
          <a:lstStyle/>
          <a:p>
            <a:r>
              <a:rPr lang="en-US">
                <a:solidFill>
                  <a:srgbClr val="595959"/>
                </a:solidFill>
                <a:latin typeface="Gill Sans MT"/>
              </a:rPr>
              <a:t>Majority of the research on mindfulness is done on adult populations</a:t>
            </a:r>
          </a:p>
          <a:p>
            <a:r>
              <a:rPr lang="en-US">
                <a:solidFill>
                  <a:srgbClr val="595959"/>
                </a:solidFill>
                <a:latin typeface="Gill Sans MT"/>
              </a:rPr>
              <a:t>Meta-analysis on all published studies to date on mindfulness with youth (under 18) found a small to moderate effect size. </a:t>
            </a:r>
          </a:p>
          <a:p>
            <a:r>
              <a:rPr lang="en-US">
                <a:solidFill>
                  <a:srgbClr val="595959"/>
                </a:solidFill>
                <a:latin typeface="Gill Sans MT"/>
              </a:rPr>
              <a:t>Larger effect size in clinical populations suggesting that mindfulness is more effective in youth with psychopathology.</a:t>
            </a:r>
          </a:p>
          <a:p>
            <a:r>
              <a:rPr lang="en-US">
                <a:solidFill>
                  <a:srgbClr val="595959"/>
                </a:solidFill>
                <a:latin typeface="Gill Sans MT"/>
              </a:rPr>
              <a:t>Mindfulness in Youth – particularly suited for mindfulness training due to qualities such as being open, ready to learn, and creative.</a:t>
            </a:r>
          </a:p>
          <a:p>
            <a:r>
              <a:rPr lang="en-US">
                <a:solidFill>
                  <a:srgbClr val="595959"/>
                </a:solidFill>
                <a:latin typeface="Gill Sans MT"/>
              </a:rPr>
              <a:t>Adolescence – A window of opportunity</a:t>
            </a:r>
          </a:p>
          <a:p>
            <a:pPr lvl="1"/>
            <a:r>
              <a:rPr lang="en-US">
                <a:solidFill>
                  <a:srgbClr val="595959"/>
                </a:solidFill>
                <a:latin typeface="Gill Sans MT"/>
              </a:rPr>
              <a:t>Developmental plasticity in adolescences’ brains and in associated psychological and social-cognitive systems underlying development of psychosocial identity.</a:t>
            </a:r>
          </a:p>
          <a:p>
            <a:pPr lvl="1"/>
            <a:r>
              <a:rPr lang="en-US">
                <a:solidFill>
                  <a:srgbClr val="595959"/>
                </a:solidFill>
                <a:latin typeface="Gill Sans MT"/>
                <a:sym typeface="Wingdings 2"/>
              </a:rPr>
              <a:t>Powers</a:t>
            </a:r>
            <a:r>
              <a:rPr lang="en-US">
                <a:solidFill>
                  <a:srgbClr val="595959"/>
                </a:solidFill>
                <a:latin typeface="Gill Sans MT"/>
              </a:rPr>
              <a:t> of self-reflection and social-perspective taking increase during this time.</a:t>
            </a:r>
          </a:p>
          <a:p>
            <a:endParaRPr lang="en-US">
              <a:solidFill>
                <a:srgbClr val="595959"/>
              </a:solidFill>
              <a:latin typeface="Gill Sans MT"/>
            </a:endParaRPr>
          </a:p>
          <a:p>
            <a:endParaRPr lang="en-US">
              <a:solidFill>
                <a:srgbClr val="595959"/>
              </a:solidFill>
              <a:latin typeface="Century Gothic"/>
            </a:endParaRPr>
          </a:p>
          <a:p>
            <a:endParaRPr lang="en-US">
              <a:solidFill>
                <a:srgbClr val="3D3D3D"/>
              </a:solidFill>
              <a:latin typeface="Gill Sans MT"/>
            </a:endParaRPr>
          </a:p>
        </p:txBody>
      </p:sp>
    </p:spTree>
    <p:extLst>
      <p:ext uri="{BB962C8B-B14F-4D97-AF65-F5344CB8AC3E}">
        <p14:creationId xmlns:p14="http://schemas.microsoft.com/office/powerpoint/2010/main" val="3955810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Review of the research basis - SEL</a:t>
            </a:r>
          </a:p>
        </p:txBody>
      </p:sp>
      <p:sp>
        <p:nvSpPr>
          <p:cNvPr id="3" name="Content Placeholder 2"/>
          <p:cNvSpPr>
            <a:spLocks noGrp="1"/>
          </p:cNvSpPr>
          <p:nvPr>
            <p:ph idx="1"/>
          </p:nvPr>
        </p:nvSpPr>
        <p:spPr/>
        <p:txBody>
          <a:bodyPr/>
          <a:lstStyle/>
          <a:p>
            <a:r>
              <a:rPr lang="en-US"/>
              <a:t>Research demonstrates that Comprehensive SEL-based prevention programming improves:</a:t>
            </a:r>
          </a:p>
          <a:p>
            <a:pPr lvl="1"/>
            <a:r>
              <a:rPr lang="en-US">
                <a:solidFill>
                  <a:srgbClr val="3D3D3D"/>
                </a:solidFill>
                <a:latin typeface="Gill Sans MT"/>
              </a:rPr>
              <a:t>Positive youth development: interpersonal skills, quality of peer and adult relationships, academic achievement and reduces problem behaviors.</a:t>
            </a:r>
          </a:p>
          <a:p>
            <a:pPr lvl="1"/>
            <a:r>
              <a:rPr lang="en-US">
                <a:solidFill>
                  <a:srgbClr val="3D3D3D"/>
                </a:solidFill>
                <a:latin typeface="Gill Sans MT"/>
              </a:rPr>
              <a:t>Mental Health: enhances competencies (I.e., assertiveness, communication skills, self-confidence, and reduces internalizing and externalizing problems.</a:t>
            </a:r>
          </a:p>
          <a:p>
            <a:pPr lvl="1"/>
            <a:r>
              <a:rPr lang="en-US">
                <a:solidFill>
                  <a:srgbClr val="3D3D3D"/>
                </a:solidFill>
                <a:latin typeface="Gill Sans MT"/>
              </a:rPr>
              <a:t>Substance abuse</a:t>
            </a:r>
          </a:p>
          <a:p>
            <a:pPr lvl="1"/>
            <a:r>
              <a:rPr lang="en-US">
                <a:solidFill>
                  <a:srgbClr val="3D3D3D"/>
                </a:solidFill>
                <a:latin typeface="Gill Sans MT"/>
              </a:rPr>
              <a:t>Anti-social behavior, school non-attendance and drug use</a:t>
            </a:r>
          </a:p>
          <a:p>
            <a:pPr lvl="1"/>
            <a:r>
              <a:rPr lang="en-US">
                <a:solidFill>
                  <a:srgbClr val="3D3D3D"/>
                </a:solidFill>
                <a:latin typeface="Gill Sans MT"/>
              </a:rPr>
              <a:t>Academic performance and learning</a:t>
            </a:r>
          </a:p>
          <a:p>
            <a:pPr lvl="1"/>
            <a:endParaRPr lang="en-US">
              <a:solidFill>
                <a:srgbClr val="3D3D3D"/>
              </a:solidFill>
              <a:latin typeface="Gill Sans MT"/>
            </a:endParaRPr>
          </a:p>
        </p:txBody>
      </p:sp>
    </p:spTree>
    <p:extLst>
      <p:ext uri="{BB962C8B-B14F-4D97-AF65-F5344CB8AC3E}">
        <p14:creationId xmlns:p14="http://schemas.microsoft.com/office/powerpoint/2010/main" val="1985469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Outline </a:t>
            </a:r>
          </a:p>
        </p:txBody>
      </p:sp>
      <p:sp>
        <p:nvSpPr>
          <p:cNvPr id="3" name="Content Placeholder 2"/>
          <p:cNvSpPr>
            <a:spLocks noGrp="1"/>
          </p:cNvSpPr>
          <p:nvPr>
            <p:ph idx="1"/>
          </p:nvPr>
        </p:nvSpPr>
        <p:spPr/>
        <p:txBody>
          <a:bodyPr>
            <a:normAutofit/>
          </a:bodyPr>
          <a:lstStyle/>
          <a:p>
            <a:r>
              <a:rPr lang="en-US" sz="2800"/>
              <a:t>Description of the intervention</a:t>
            </a:r>
          </a:p>
          <a:p>
            <a:r>
              <a:rPr lang="en-US" sz="2800"/>
              <a:t>Overview of Theoretical Basis </a:t>
            </a:r>
          </a:p>
          <a:p>
            <a:r>
              <a:rPr lang="en-US" sz="2800"/>
              <a:t>Application </a:t>
            </a:r>
          </a:p>
          <a:p>
            <a:r>
              <a:rPr lang="en-US" sz="2800"/>
              <a:t>Review of Research Basis</a:t>
            </a:r>
          </a:p>
          <a:p>
            <a:r>
              <a:rPr lang="en-US" sz="2800"/>
              <a:t>Critical Thought </a:t>
            </a:r>
          </a:p>
        </p:txBody>
      </p:sp>
    </p:spTree>
    <p:extLst>
      <p:ext uri="{BB962C8B-B14F-4D97-AF65-F5344CB8AC3E}">
        <p14:creationId xmlns:p14="http://schemas.microsoft.com/office/powerpoint/2010/main" val="917922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Review of the research basis - </a:t>
            </a:r>
            <a:r>
              <a:rPr lang="en-US" err="1">
                <a:solidFill>
                  <a:srgbClr val="FFFFFF"/>
                </a:solidFill>
              </a:rPr>
              <a:t>mindup</a:t>
            </a:r>
          </a:p>
        </p:txBody>
      </p:sp>
      <p:sp>
        <p:nvSpPr>
          <p:cNvPr id="3" name="Content Placeholder 2"/>
          <p:cNvSpPr>
            <a:spLocks noGrp="1"/>
          </p:cNvSpPr>
          <p:nvPr>
            <p:ph idx="1"/>
          </p:nvPr>
        </p:nvSpPr>
        <p:spPr/>
        <p:txBody>
          <a:bodyPr>
            <a:normAutofit/>
          </a:bodyPr>
          <a:lstStyle/>
          <a:p>
            <a:r>
              <a:rPr lang="en-US"/>
              <a:t>RCT using the </a:t>
            </a:r>
            <a:r>
              <a:rPr lang="en-US" err="1"/>
              <a:t>Mindup</a:t>
            </a:r>
            <a:r>
              <a:rPr lang="en-US"/>
              <a:t> program</a:t>
            </a:r>
          </a:p>
          <a:p>
            <a:r>
              <a:rPr lang="en-US">
                <a:solidFill>
                  <a:srgbClr val="3D3D3D"/>
                </a:solidFill>
                <a:latin typeface="Gill Sans MT"/>
              </a:rPr>
              <a:t>Compared treatment using the </a:t>
            </a:r>
            <a:r>
              <a:rPr lang="en-US" err="1">
                <a:solidFill>
                  <a:srgbClr val="3D3D3D"/>
                </a:solidFill>
                <a:latin typeface="Gill Sans MT"/>
              </a:rPr>
              <a:t>Mindup</a:t>
            </a:r>
            <a:r>
              <a:rPr lang="en-US">
                <a:solidFill>
                  <a:srgbClr val="3D3D3D"/>
                </a:solidFill>
                <a:latin typeface="Gill Sans MT"/>
              </a:rPr>
              <a:t> program with "business as usual" (BAU) social responsibility program</a:t>
            </a:r>
          </a:p>
          <a:p>
            <a:r>
              <a:rPr lang="en-US">
                <a:solidFill>
                  <a:srgbClr val="3D3D3D"/>
                </a:solidFill>
                <a:latin typeface="Gill Sans MT"/>
              </a:rPr>
              <a:t>Focused on the late childhood period (grade 4 and 5)</a:t>
            </a:r>
          </a:p>
          <a:p>
            <a:r>
              <a:rPr lang="en-US">
                <a:solidFill>
                  <a:srgbClr val="3D3D3D"/>
                </a:solidFill>
                <a:latin typeface="Gill Sans MT"/>
              </a:rPr>
              <a:t>N=99</a:t>
            </a:r>
          </a:p>
          <a:p>
            <a:r>
              <a:rPr lang="en-US">
                <a:solidFill>
                  <a:srgbClr val="3D3D3D"/>
                </a:solidFill>
                <a:latin typeface="Gill Sans MT"/>
              </a:rPr>
              <a:t>Examined group differences between treatment and BAU groups on a number of outcomes</a:t>
            </a:r>
          </a:p>
          <a:p>
            <a:pPr lvl="1"/>
            <a:r>
              <a:rPr lang="en-US">
                <a:solidFill>
                  <a:srgbClr val="3D3D3D"/>
                </a:solidFill>
                <a:latin typeface="Gill Sans MT"/>
              </a:rPr>
              <a:t>Executive Functioning (Flanker task, Hearts and flowers task)</a:t>
            </a:r>
          </a:p>
          <a:p>
            <a:pPr lvl="1"/>
            <a:r>
              <a:rPr lang="en-US">
                <a:solidFill>
                  <a:srgbClr val="3D3D3D"/>
                </a:solidFill>
                <a:latin typeface="Gill Sans MT"/>
              </a:rPr>
              <a:t>HPA regulation (diurnal cortisol levels)</a:t>
            </a:r>
          </a:p>
          <a:p>
            <a:pPr lvl="1"/>
            <a:r>
              <a:rPr lang="en-US">
                <a:solidFill>
                  <a:srgbClr val="3D3D3D"/>
                </a:solidFill>
                <a:latin typeface="Gill Sans MT"/>
              </a:rPr>
              <a:t>Social-emotional competence (child self-report measures, peer-report measures)</a:t>
            </a:r>
          </a:p>
          <a:p>
            <a:pPr lvl="1"/>
            <a:r>
              <a:rPr lang="en-US">
                <a:solidFill>
                  <a:srgbClr val="3D3D3D"/>
                </a:solidFill>
                <a:latin typeface="Gill Sans MT"/>
              </a:rPr>
              <a:t>End of year math grades</a:t>
            </a:r>
          </a:p>
          <a:p>
            <a:pPr lvl="1"/>
            <a:endParaRPr lang="en-US">
              <a:solidFill>
                <a:srgbClr val="3D3D3D"/>
              </a:solidFill>
              <a:latin typeface="Gill Sans MT"/>
            </a:endParaRPr>
          </a:p>
        </p:txBody>
      </p:sp>
    </p:spTree>
    <p:extLst>
      <p:ext uri="{BB962C8B-B14F-4D97-AF65-F5344CB8AC3E}">
        <p14:creationId xmlns:p14="http://schemas.microsoft.com/office/powerpoint/2010/main" val="131947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REVIEW OF THE RESEARCH BASIS - MINDUP results</a:t>
            </a:r>
          </a:p>
        </p:txBody>
      </p:sp>
      <p:sp>
        <p:nvSpPr>
          <p:cNvPr id="3" name="Content Placeholder 2"/>
          <p:cNvSpPr>
            <a:spLocks noGrp="1"/>
          </p:cNvSpPr>
          <p:nvPr>
            <p:ph idx="1"/>
          </p:nvPr>
        </p:nvSpPr>
        <p:spPr/>
        <p:txBody>
          <a:bodyPr/>
          <a:lstStyle/>
          <a:p>
            <a:r>
              <a:rPr lang="en-US"/>
              <a:t>Results</a:t>
            </a:r>
          </a:p>
          <a:p>
            <a:pPr lvl="1"/>
            <a:r>
              <a:rPr lang="en-US">
                <a:solidFill>
                  <a:schemeClr val="tx1"/>
                </a:solidFill>
              </a:rPr>
              <a:t>24% gain in peer-nominated positive social behaviors</a:t>
            </a:r>
          </a:p>
          <a:p>
            <a:pPr lvl="1"/>
            <a:r>
              <a:rPr lang="en-US">
                <a:solidFill>
                  <a:schemeClr val="tx1"/>
                </a:solidFill>
              </a:rPr>
              <a:t>a gain of 15% in math achievement</a:t>
            </a:r>
          </a:p>
          <a:p>
            <a:pPr lvl="1"/>
            <a:r>
              <a:rPr lang="en-US">
                <a:solidFill>
                  <a:schemeClr val="tx1"/>
                </a:solidFill>
              </a:rPr>
              <a:t>a gain of 20% in self-reported well-being and </a:t>
            </a:r>
            <a:r>
              <a:rPr lang="en-US" err="1">
                <a:solidFill>
                  <a:schemeClr val="tx1"/>
                </a:solidFill>
              </a:rPr>
              <a:t>prosociality</a:t>
            </a:r>
            <a:endParaRPr lang="en-US">
              <a:solidFill>
                <a:schemeClr val="tx1"/>
              </a:solidFill>
            </a:endParaRPr>
          </a:p>
          <a:p>
            <a:pPr lvl="1"/>
            <a:r>
              <a:rPr lang="en-US">
                <a:solidFill>
                  <a:schemeClr val="tx1"/>
                </a:solidFill>
              </a:rPr>
              <a:t>and a reduction of 24% in peer-nominated aggressive behaviors</a:t>
            </a:r>
          </a:p>
          <a:p>
            <a:pPr lvl="1"/>
            <a:r>
              <a:rPr lang="en-US">
                <a:solidFill>
                  <a:srgbClr val="000000"/>
                </a:solidFill>
              </a:rPr>
              <a:t>ambiguous findings in regards to cortisol levels</a:t>
            </a:r>
          </a:p>
          <a:p>
            <a:pPr lvl="1"/>
            <a:endParaRPr lang="en-US">
              <a:solidFill>
                <a:srgbClr val="3D3D3D"/>
              </a:solidFill>
            </a:endParaRPr>
          </a:p>
        </p:txBody>
      </p:sp>
    </p:spTree>
    <p:extLst>
      <p:ext uri="{BB962C8B-B14F-4D97-AF65-F5344CB8AC3E}">
        <p14:creationId xmlns:p14="http://schemas.microsoft.com/office/powerpoint/2010/main" val="2781487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Evidence Based </a:t>
            </a:r>
            <a:r>
              <a:rPr lang="en-US" err="1">
                <a:solidFill>
                  <a:srgbClr val="FFFFFF"/>
                </a:solidFill>
              </a:rPr>
              <a:t>INterventions</a:t>
            </a:r>
            <a:endParaRPr lang="en-US" err="1">
              <a:solidFill>
                <a:srgbClr val="FFFFFF"/>
              </a:solidFill>
              <a:latin typeface="Gill Sans MT"/>
            </a:endParaRPr>
          </a:p>
        </p:txBody>
      </p:sp>
      <p:sp>
        <p:nvSpPr>
          <p:cNvPr id="3" name="Content Placeholder 2"/>
          <p:cNvSpPr>
            <a:spLocks noGrp="1"/>
          </p:cNvSpPr>
          <p:nvPr>
            <p:ph idx="1"/>
          </p:nvPr>
        </p:nvSpPr>
        <p:spPr/>
        <p:txBody>
          <a:bodyPr>
            <a:noAutofit/>
          </a:bodyPr>
          <a:lstStyle/>
          <a:p>
            <a:pPr marL="0" indent="0">
              <a:buNone/>
            </a:pPr>
            <a:endParaRPr lang="en-US">
              <a:solidFill>
                <a:schemeClr val="tx1"/>
              </a:solidFill>
              <a:latin typeface="Times New Roman"/>
            </a:endParaRPr>
          </a:p>
          <a:p>
            <a:pPr marL="0" indent="0">
              <a:buNone/>
            </a:pPr>
            <a:endParaRPr lang="en-US" sz="2400">
              <a:solidFill>
                <a:schemeClr val="tx1"/>
              </a:solidFill>
              <a:latin typeface="calibri"/>
            </a:endParaRPr>
          </a:p>
          <a:p>
            <a:pPr marL="0" indent="0">
              <a:buNone/>
            </a:pPr>
            <a:endParaRPr lang="en-US" sz="2400">
              <a:solidFill>
                <a:schemeClr val="tx1"/>
              </a:solidFill>
              <a:latin typeface="calibri"/>
            </a:endParaRPr>
          </a:p>
          <a:p>
            <a:pPr marL="0" indent="0">
              <a:buNone/>
            </a:pPr>
            <a:endParaRPr lang="en-US" sz="2400">
              <a:solidFill>
                <a:schemeClr val="tx1"/>
              </a:solidFill>
              <a:latin typeface="calibri"/>
            </a:endParaRPr>
          </a:p>
          <a:p>
            <a:pPr marL="0" indent="0">
              <a:buNone/>
            </a:pPr>
            <a:r>
              <a:rPr lang="en-US" sz="2400">
                <a:solidFill>
                  <a:schemeClr val="tx1"/>
                </a:solidFill>
                <a:latin typeface="Gill Sans MT"/>
              </a:rPr>
              <a:t>Strategies, practices, and programs for which research is available documenting their effectiveness (</a:t>
            </a:r>
            <a:r>
              <a:rPr lang="en-US" sz="2400" err="1">
                <a:solidFill>
                  <a:schemeClr val="tx1"/>
                </a:solidFill>
                <a:latin typeface="Gill Sans MT"/>
              </a:rPr>
              <a:t>Rathvon</a:t>
            </a:r>
            <a:r>
              <a:rPr lang="en-US" sz="2400">
                <a:solidFill>
                  <a:schemeClr val="tx1"/>
                </a:solidFill>
                <a:latin typeface="Gill Sans MT"/>
              </a:rPr>
              <a:t>, 2008)</a:t>
            </a:r>
            <a:endParaRPr lang="en-US" sz="2800">
              <a:solidFill>
                <a:schemeClr val="tx1"/>
              </a:solidFill>
              <a:latin typeface="Gill Sans MT"/>
            </a:endParaRPr>
          </a:p>
          <a:p>
            <a:pPr marL="0" indent="0">
              <a:buNone/>
            </a:pPr>
            <a:endParaRPr lang="en-US" sz="2400">
              <a:solidFill>
                <a:schemeClr val="tx1"/>
              </a:solidFill>
              <a:latin typeface="Gill Sans MT"/>
            </a:endParaRPr>
          </a:p>
          <a:p>
            <a:pPr marL="0" indent="0">
              <a:buNone/>
            </a:pPr>
            <a:r>
              <a:rPr lang="en-US" sz="2400">
                <a:solidFill>
                  <a:schemeClr val="tx1"/>
                </a:solidFill>
                <a:latin typeface="Gill Sans MT"/>
              </a:rPr>
              <a:t>Practices informed by research, in which the characteristics and consequences of environmental variables are empirically established; relationship directly informs what a practitioner can do to produce a desired outcome (Dunst, </a:t>
            </a:r>
            <a:r>
              <a:rPr lang="en-US" sz="2400" err="1">
                <a:solidFill>
                  <a:schemeClr val="tx1"/>
                </a:solidFill>
                <a:latin typeface="Gill Sans MT"/>
              </a:rPr>
              <a:t>Trivette</a:t>
            </a:r>
            <a:r>
              <a:rPr lang="en-US" sz="2400">
                <a:solidFill>
                  <a:schemeClr val="tx1"/>
                </a:solidFill>
                <a:latin typeface="Gill Sans MT"/>
              </a:rPr>
              <a:t>, and </a:t>
            </a:r>
            <a:r>
              <a:rPr lang="en-US" sz="2400" err="1">
                <a:solidFill>
                  <a:schemeClr val="tx1"/>
                </a:solidFill>
                <a:latin typeface="Gill Sans MT"/>
              </a:rPr>
              <a:t>Cutspec</a:t>
            </a:r>
            <a:r>
              <a:rPr lang="en-US" sz="2400">
                <a:solidFill>
                  <a:schemeClr val="tx1"/>
                </a:solidFill>
                <a:latin typeface="Gill Sans MT"/>
              </a:rPr>
              <a:t>, 2002)</a:t>
            </a:r>
          </a:p>
          <a:p>
            <a:pPr marL="0" indent="0">
              <a:buNone/>
            </a:pPr>
            <a:endParaRPr lang="en-US" sz="2800">
              <a:solidFill>
                <a:srgbClr val="000000"/>
              </a:solidFill>
              <a:latin typeface="Times New Roman"/>
            </a:endParaRPr>
          </a:p>
          <a:p>
            <a:endParaRPr lang="en-US" sz="2800">
              <a:solidFill>
                <a:srgbClr val="000000"/>
              </a:solidFill>
              <a:latin typeface="Gill Sans MT"/>
            </a:endParaRPr>
          </a:p>
          <a:p>
            <a:endParaRPr lang="en-US" sz="2800">
              <a:solidFill>
                <a:srgbClr val="000000"/>
              </a:solidFill>
              <a:latin typeface="Gill Sans MT"/>
            </a:endParaRPr>
          </a:p>
          <a:p>
            <a:pPr marL="0" indent="0">
              <a:buNone/>
            </a:pPr>
            <a:endParaRPr lang="en-US">
              <a:solidFill>
                <a:srgbClr val="000000"/>
              </a:solidFill>
              <a:latin typeface="Gill Sans MT"/>
            </a:endParaRPr>
          </a:p>
          <a:p>
            <a:pPr marL="0" indent="0">
              <a:buNone/>
            </a:pPr>
            <a:endParaRPr lang="en-US">
              <a:solidFill>
                <a:srgbClr val="000000"/>
              </a:solidFill>
              <a:latin typeface="Gill Sans MT"/>
            </a:endParaRPr>
          </a:p>
        </p:txBody>
      </p:sp>
    </p:spTree>
    <p:extLst>
      <p:ext uri="{BB962C8B-B14F-4D97-AF65-F5344CB8AC3E}">
        <p14:creationId xmlns:p14="http://schemas.microsoft.com/office/powerpoint/2010/main" val="1543335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latin typeface="Gill Sans MT"/>
              </a:rPr>
              <a:t>MIND UP Intervention: </a:t>
            </a:r>
            <a:r>
              <a:rPr lang="en-US" err="1">
                <a:solidFill>
                  <a:srgbClr val="FFFFFF"/>
                </a:solidFill>
                <a:latin typeface="Gill Sans MT"/>
              </a:rPr>
              <a:t>CritiCAL</a:t>
            </a:r>
            <a:r>
              <a:rPr lang="en-US">
                <a:solidFill>
                  <a:srgbClr val="FFFFFF"/>
                </a:solidFill>
                <a:latin typeface="Gill Sans MT"/>
              </a:rPr>
              <a:t> ANALYSIS</a:t>
            </a:r>
          </a:p>
        </p:txBody>
      </p:sp>
      <p:sp>
        <p:nvSpPr>
          <p:cNvPr id="3" name="Content Placeholder 2"/>
          <p:cNvSpPr>
            <a:spLocks noGrp="1"/>
          </p:cNvSpPr>
          <p:nvPr>
            <p:ph idx="1"/>
          </p:nvPr>
        </p:nvSpPr>
        <p:spPr/>
        <p:txBody>
          <a:bodyPr>
            <a:normAutofit fontScale="85000" lnSpcReduction="20000"/>
          </a:bodyPr>
          <a:lstStyle/>
          <a:p>
            <a:pPr marL="0" indent="0">
              <a:buNone/>
            </a:pPr>
            <a:endParaRPr lang="en-US">
              <a:solidFill>
                <a:srgbClr val="000000"/>
              </a:solidFill>
              <a:latin typeface="Times New Roman"/>
            </a:endParaRPr>
          </a:p>
          <a:p>
            <a:pPr marL="0" indent="0">
              <a:buNone/>
            </a:pPr>
            <a:endParaRPr lang="en-US">
              <a:solidFill>
                <a:srgbClr val="000000"/>
              </a:solidFill>
              <a:latin typeface="Gill Sans MT"/>
            </a:endParaRPr>
          </a:p>
          <a:p>
            <a:pPr marL="0" indent="0">
              <a:buNone/>
            </a:pPr>
            <a:endParaRPr lang="en-US">
              <a:solidFill>
                <a:srgbClr val="B2324B"/>
              </a:solidFill>
              <a:latin typeface="Gill Sans MT"/>
            </a:endParaRPr>
          </a:p>
          <a:p>
            <a:pPr marL="0" indent="0">
              <a:buNone/>
            </a:pPr>
            <a:endParaRPr lang="en-US">
              <a:solidFill>
                <a:srgbClr val="000000"/>
              </a:solidFill>
              <a:latin typeface="Gill Sans MT"/>
            </a:endParaRPr>
          </a:p>
          <a:p>
            <a:pPr marL="0" indent="0">
              <a:buNone/>
            </a:pPr>
            <a:r>
              <a:rPr lang="en-US">
                <a:solidFill>
                  <a:schemeClr val="tx1"/>
                </a:solidFill>
                <a:latin typeface="Gill Sans MT"/>
              </a:rPr>
              <a:t>1. Majority of research conducted with adult populations </a:t>
            </a:r>
          </a:p>
          <a:p>
            <a:pPr marL="0" indent="0">
              <a:buNone/>
            </a:pPr>
            <a:r>
              <a:rPr lang="en-US">
                <a:solidFill>
                  <a:srgbClr val="B2324B"/>
                </a:solidFill>
                <a:latin typeface="Gill Sans MT"/>
              </a:rPr>
              <a:t>Does this limit the external validity of the results?</a:t>
            </a:r>
          </a:p>
          <a:p>
            <a:pPr marL="0" indent="0">
              <a:buNone/>
            </a:pPr>
            <a:endParaRPr lang="en-US">
              <a:solidFill>
                <a:srgbClr val="B2324B"/>
              </a:solidFill>
              <a:latin typeface="Gill Sans MT"/>
            </a:endParaRPr>
          </a:p>
          <a:p>
            <a:pPr marL="0" indent="0">
              <a:buNone/>
            </a:pPr>
            <a:r>
              <a:rPr lang="en-US">
                <a:solidFill>
                  <a:schemeClr val="tx1"/>
                </a:solidFill>
                <a:latin typeface="Gill Sans MT"/>
              </a:rPr>
              <a:t>2.  Meta-analyses supports a small to moderate effect size </a:t>
            </a:r>
            <a:br>
              <a:rPr lang="en-US">
                <a:solidFill>
                  <a:schemeClr val="tx1"/>
                </a:solidFill>
                <a:latin typeface="Gill Sans MT"/>
              </a:rPr>
            </a:br>
            <a:r>
              <a:rPr lang="en-US">
                <a:solidFill>
                  <a:srgbClr val="B2324B"/>
                </a:solidFill>
                <a:latin typeface="Gill Sans MT"/>
              </a:rPr>
              <a:t>At what effect size is an intervention considered "successful"?</a:t>
            </a:r>
          </a:p>
          <a:p>
            <a:pPr marL="0" indent="0">
              <a:buNone/>
            </a:pPr>
            <a:endParaRPr lang="en-US">
              <a:solidFill>
                <a:srgbClr val="B2324B"/>
              </a:solidFill>
              <a:latin typeface="Gill Sans MT"/>
            </a:endParaRPr>
          </a:p>
          <a:p>
            <a:pPr marL="0" indent="0">
              <a:buNone/>
            </a:pPr>
            <a:r>
              <a:rPr lang="en-US">
                <a:solidFill>
                  <a:srgbClr val="000000"/>
                </a:solidFill>
                <a:latin typeface="Gill Sans MT"/>
              </a:rPr>
              <a:t>3. Intervention limited to classroom setting</a:t>
            </a:r>
          </a:p>
          <a:p>
            <a:pPr marL="0" indent="0">
              <a:buNone/>
            </a:pPr>
            <a:r>
              <a:rPr lang="en-US">
                <a:solidFill>
                  <a:srgbClr val="B2324B"/>
                </a:solidFill>
                <a:latin typeface="Gill Sans MT"/>
              </a:rPr>
              <a:t>Do results generalize to wider population: school, home, community</a:t>
            </a:r>
          </a:p>
          <a:p>
            <a:pPr marL="0" indent="0">
              <a:buNone/>
            </a:pPr>
            <a:endParaRPr lang="en-US">
              <a:solidFill>
                <a:srgbClr val="B2324B"/>
              </a:solidFill>
              <a:latin typeface="Times New Roman"/>
            </a:endParaRPr>
          </a:p>
          <a:p>
            <a:pPr marL="0" indent="0">
              <a:buNone/>
            </a:pPr>
            <a:endParaRPr lang="en-US">
              <a:solidFill>
                <a:srgbClr val="B2324B"/>
              </a:solidFill>
              <a:latin typeface="Times New Roman"/>
            </a:endParaRPr>
          </a:p>
          <a:p>
            <a:pPr marL="0" indent="0">
              <a:buNone/>
            </a:pPr>
            <a:endParaRPr lang="en-US">
              <a:solidFill>
                <a:srgbClr val="B2324B"/>
              </a:solidFill>
              <a:latin typeface="Times New Roman"/>
            </a:endParaRPr>
          </a:p>
        </p:txBody>
      </p:sp>
      <p:pic>
        <p:nvPicPr>
          <p:cNvPr id="4" name="Picture 3" descr="Mindfulness[1].jpg"/>
          <p:cNvPicPr>
            <a:picLocks noChangeAspect="1"/>
          </p:cNvPicPr>
          <p:nvPr/>
        </p:nvPicPr>
        <p:blipFill>
          <a:blip r:embed="rId3"/>
          <a:stretch>
            <a:fillRect/>
          </a:stretch>
        </p:blipFill>
        <p:spPr>
          <a:xfrm>
            <a:off x="6576450" y="2581275"/>
            <a:ext cx="4215218" cy="2046624"/>
          </a:xfrm>
          <a:prstGeom prst="rect">
            <a:avLst/>
          </a:prstGeom>
        </p:spPr>
      </p:pic>
    </p:spTree>
    <p:extLst>
      <p:ext uri="{BB962C8B-B14F-4D97-AF65-F5344CB8AC3E}">
        <p14:creationId xmlns:p14="http://schemas.microsoft.com/office/powerpoint/2010/main" val="1460244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MIND UP Intervention: </a:t>
            </a:r>
            <a:r>
              <a:rPr lang="en-US" err="1">
                <a:solidFill>
                  <a:srgbClr val="FFFFFF"/>
                </a:solidFill>
              </a:rPr>
              <a:t>CritiCAL</a:t>
            </a:r>
            <a:r>
              <a:rPr lang="en-US">
                <a:solidFill>
                  <a:srgbClr val="FFFFFF"/>
                </a:solidFill>
              </a:rPr>
              <a:t> ANALYSIS</a:t>
            </a:r>
          </a:p>
        </p:txBody>
      </p:sp>
      <p:sp>
        <p:nvSpPr>
          <p:cNvPr id="3" name="Content Placeholder 2"/>
          <p:cNvSpPr>
            <a:spLocks noGrp="1"/>
          </p:cNvSpPr>
          <p:nvPr>
            <p:ph idx="1"/>
          </p:nvPr>
        </p:nvSpPr>
        <p:spPr/>
        <p:txBody>
          <a:bodyPr>
            <a:noAutofit/>
          </a:bodyPr>
          <a:lstStyle/>
          <a:p>
            <a:pPr marL="0" indent="0">
              <a:buNone/>
            </a:pPr>
            <a:endParaRPr lang="en-US">
              <a:solidFill>
                <a:srgbClr val="000000"/>
              </a:solidFill>
              <a:latin typeface="Times New Roman"/>
            </a:endParaRPr>
          </a:p>
          <a:p>
            <a:pPr marL="0" indent="0">
              <a:buNone/>
            </a:pPr>
            <a:endParaRPr lang="en-US">
              <a:solidFill>
                <a:srgbClr val="000000"/>
              </a:solidFill>
              <a:latin typeface="Times New Roman"/>
            </a:endParaRPr>
          </a:p>
          <a:p>
            <a:pPr marL="0" indent="0">
              <a:buNone/>
            </a:pPr>
            <a:endParaRPr lang="en-US" sz="2000">
              <a:solidFill>
                <a:srgbClr val="000000"/>
              </a:solidFill>
              <a:latin typeface="Gill Sans MT"/>
            </a:endParaRPr>
          </a:p>
          <a:p>
            <a:pPr marL="0" indent="0">
              <a:buNone/>
            </a:pPr>
            <a:endParaRPr lang="en-US" sz="2000">
              <a:solidFill>
                <a:srgbClr val="000000"/>
              </a:solidFill>
              <a:latin typeface="Gill Sans MT"/>
            </a:endParaRPr>
          </a:p>
          <a:p>
            <a:pPr marL="0" indent="0">
              <a:buNone/>
            </a:pPr>
            <a:endParaRPr lang="en-US" sz="2000">
              <a:solidFill>
                <a:srgbClr val="000000"/>
              </a:solidFill>
              <a:latin typeface="Gill Sans MT"/>
            </a:endParaRPr>
          </a:p>
          <a:p>
            <a:pPr marL="0" indent="0">
              <a:buNone/>
            </a:pPr>
            <a:r>
              <a:rPr lang="en-US" sz="1400">
                <a:solidFill>
                  <a:srgbClr val="000000"/>
                </a:solidFill>
                <a:latin typeface="Gill Sans MT"/>
              </a:rPr>
              <a:t>4. Effective for youth with psychopathology</a:t>
            </a:r>
            <a:endParaRPr lang="en-US" sz="1400">
              <a:solidFill>
                <a:schemeClr val="tx1"/>
              </a:solidFill>
              <a:latin typeface="Gill Sans MT"/>
            </a:endParaRPr>
          </a:p>
          <a:p>
            <a:pPr marL="0" indent="0">
              <a:buNone/>
            </a:pPr>
            <a:r>
              <a:rPr lang="en-US" sz="1400">
                <a:solidFill>
                  <a:srgbClr val="B2324B"/>
                </a:solidFill>
                <a:latin typeface="Gill Sans MT"/>
              </a:rPr>
              <a:t>Is the intervention effective with typically developing youth?</a:t>
            </a:r>
            <a:endParaRPr lang="en-US" sz="1400">
              <a:solidFill>
                <a:schemeClr val="tx1"/>
              </a:solidFill>
              <a:latin typeface="Gill Sans MT"/>
            </a:endParaRPr>
          </a:p>
          <a:p>
            <a:pPr marL="0" indent="0">
              <a:buNone/>
            </a:pPr>
            <a:endParaRPr lang="en-US" sz="1400">
              <a:solidFill>
                <a:srgbClr val="B2324B"/>
              </a:solidFill>
              <a:latin typeface="Gill Sans MT"/>
            </a:endParaRPr>
          </a:p>
          <a:p>
            <a:pPr marL="0" indent="0">
              <a:buNone/>
            </a:pPr>
            <a:r>
              <a:rPr lang="en-US" sz="1400">
                <a:solidFill>
                  <a:srgbClr val="000000"/>
                </a:solidFill>
                <a:latin typeface="Gill Sans MT"/>
              </a:rPr>
              <a:t>5. Correlation vs. Causation</a:t>
            </a:r>
            <a:endParaRPr lang="en-US" sz="1400">
              <a:solidFill>
                <a:schemeClr val="tx1"/>
              </a:solidFill>
              <a:latin typeface="Gill Sans MT"/>
            </a:endParaRPr>
          </a:p>
          <a:p>
            <a:pPr marL="0" indent="0">
              <a:buNone/>
            </a:pPr>
            <a:r>
              <a:rPr lang="en-US" sz="1400">
                <a:solidFill>
                  <a:srgbClr val="B2324B"/>
                </a:solidFill>
                <a:latin typeface="Gill Sans MT"/>
              </a:rPr>
              <a:t>Could changes be due to other, unrelated variables (e.g., maturation effects, placebo effect)</a:t>
            </a:r>
            <a:endParaRPr lang="en-US" sz="1600">
              <a:solidFill>
                <a:srgbClr val="B2324B"/>
              </a:solidFill>
              <a:latin typeface="Gill Sans MT"/>
            </a:endParaRPr>
          </a:p>
          <a:p>
            <a:pPr marL="0" indent="0">
              <a:buNone/>
            </a:pPr>
            <a:endParaRPr lang="en-US" sz="1400">
              <a:solidFill>
                <a:srgbClr val="B2324B"/>
              </a:solidFill>
              <a:latin typeface="Gill Sans MT"/>
            </a:endParaRPr>
          </a:p>
          <a:p>
            <a:pPr marL="0" indent="0">
              <a:buNone/>
            </a:pPr>
            <a:r>
              <a:rPr lang="en-US" sz="1400">
                <a:solidFill>
                  <a:srgbClr val="000000"/>
                </a:solidFill>
                <a:latin typeface="Gill Sans MT"/>
              </a:rPr>
              <a:t>6.</a:t>
            </a:r>
            <a:r>
              <a:rPr lang="en-US" sz="1400">
                <a:solidFill>
                  <a:srgbClr val="B2324B"/>
                </a:solidFill>
                <a:latin typeface="Gill Sans MT"/>
              </a:rPr>
              <a:t> </a:t>
            </a:r>
            <a:r>
              <a:rPr lang="en-US" sz="1400">
                <a:solidFill>
                  <a:srgbClr val="000000"/>
                </a:solidFill>
                <a:latin typeface="Gill Sans MT"/>
              </a:rPr>
              <a:t>Fifteen lessons are structured and easy to follow (manualized treatment)</a:t>
            </a:r>
            <a:endParaRPr lang="en-US" sz="1600">
              <a:solidFill>
                <a:srgbClr val="000000"/>
              </a:solidFill>
              <a:latin typeface="Gill Sans MT"/>
            </a:endParaRPr>
          </a:p>
          <a:p>
            <a:pPr marL="0" indent="0">
              <a:buNone/>
            </a:pPr>
            <a:r>
              <a:rPr lang="en-US" sz="1400">
                <a:solidFill>
                  <a:srgbClr val="B2324B"/>
                </a:solidFill>
                <a:latin typeface="Gill Sans MT"/>
              </a:rPr>
              <a:t>Formal training required to ensure standardization (time, costs)</a:t>
            </a:r>
            <a:endParaRPr lang="en-US" sz="1600">
              <a:solidFill>
                <a:srgbClr val="B2324B"/>
              </a:solidFill>
              <a:latin typeface="Gill Sans MT"/>
            </a:endParaRPr>
          </a:p>
          <a:p>
            <a:pPr marL="0" indent="0">
              <a:buNone/>
            </a:pPr>
            <a:r>
              <a:rPr lang="en-US" sz="1400">
                <a:solidFill>
                  <a:srgbClr val="B2324B"/>
                </a:solidFill>
                <a:latin typeface="Gill Sans MT"/>
              </a:rPr>
              <a:t>Treatment fidelity</a:t>
            </a:r>
          </a:p>
          <a:p>
            <a:pPr marL="0" indent="0">
              <a:buNone/>
            </a:pPr>
            <a:endParaRPr lang="en-US" sz="2000">
              <a:solidFill>
                <a:srgbClr val="B2324B"/>
              </a:solidFill>
              <a:latin typeface="Times New Roman"/>
            </a:endParaRPr>
          </a:p>
          <a:p>
            <a:pPr marL="0" indent="0">
              <a:buNone/>
            </a:pPr>
            <a:endParaRPr lang="en-US">
              <a:solidFill>
                <a:srgbClr val="000000"/>
              </a:solidFill>
              <a:latin typeface="Times New Roman"/>
            </a:endParaRPr>
          </a:p>
          <a:p>
            <a:pPr marL="0" indent="0">
              <a:buNone/>
            </a:pPr>
            <a:endParaRPr lang="en-US">
              <a:solidFill>
                <a:srgbClr val="B2324B"/>
              </a:solidFill>
              <a:latin typeface="Times New Roman"/>
            </a:endParaRPr>
          </a:p>
          <a:p>
            <a:pPr marL="0" indent="0">
              <a:buNone/>
            </a:pPr>
            <a:endParaRPr lang="en-US">
              <a:solidFill>
                <a:srgbClr val="B2324B"/>
              </a:solidFill>
              <a:latin typeface="Times New Roman"/>
            </a:endParaRPr>
          </a:p>
          <a:p>
            <a:endParaRPr lang="en-US">
              <a:solidFill>
                <a:srgbClr val="3D3D3D"/>
              </a:solidFill>
              <a:latin typeface="Gill Sans MT"/>
            </a:endParaRPr>
          </a:p>
        </p:txBody>
      </p:sp>
    </p:spTree>
    <p:extLst>
      <p:ext uri="{BB962C8B-B14F-4D97-AF65-F5344CB8AC3E}">
        <p14:creationId xmlns:p14="http://schemas.microsoft.com/office/powerpoint/2010/main" val="3213623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MIND UP Intervention: </a:t>
            </a:r>
            <a:r>
              <a:rPr lang="en-US" err="1">
                <a:solidFill>
                  <a:srgbClr val="FFFFFF"/>
                </a:solidFill>
              </a:rPr>
              <a:t>CritiCAL</a:t>
            </a:r>
            <a:r>
              <a:rPr lang="en-US">
                <a:solidFill>
                  <a:srgbClr val="FFFFFF"/>
                </a:solidFill>
              </a:rPr>
              <a:t> ANALYSIS</a:t>
            </a:r>
          </a:p>
        </p:txBody>
      </p:sp>
      <p:sp>
        <p:nvSpPr>
          <p:cNvPr id="3" name="Content Placeholder 2"/>
          <p:cNvSpPr>
            <a:spLocks noGrp="1"/>
          </p:cNvSpPr>
          <p:nvPr>
            <p:ph idx="1"/>
          </p:nvPr>
        </p:nvSpPr>
        <p:spPr/>
        <p:txBody>
          <a:bodyPr>
            <a:normAutofit fontScale="92500" lnSpcReduction="10000"/>
          </a:bodyPr>
          <a:lstStyle/>
          <a:p>
            <a:pPr marL="0" indent="0">
              <a:buNone/>
            </a:pPr>
            <a:endParaRPr lang="en-US">
              <a:solidFill>
                <a:schemeClr val="tx1"/>
              </a:solidFill>
              <a:latin typeface="Gill Sans MT"/>
            </a:endParaRPr>
          </a:p>
          <a:p>
            <a:pPr marL="0" indent="0">
              <a:buNone/>
            </a:pPr>
            <a:r>
              <a:rPr lang="en-US">
                <a:solidFill>
                  <a:schemeClr val="tx1"/>
                </a:solidFill>
                <a:latin typeface="Gill Sans MT"/>
              </a:rPr>
              <a:t>7. No standardized measures for assessing program</a:t>
            </a:r>
            <a:endParaRPr lang="en-US">
              <a:solidFill>
                <a:srgbClr val="000000"/>
              </a:solidFill>
              <a:latin typeface="Gill Sans MT"/>
            </a:endParaRPr>
          </a:p>
          <a:p>
            <a:pPr marL="0" indent="0">
              <a:buNone/>
            </a:pPr>
            <a:r>
              <a:rPr lang="en-US">
                <a:solidFill>
                  <a:srgbClr val="B2324B"/>
                </a:solidFill>
                <a:latin typeface="Gill Sans MT"/>
              </a:rPr>
              <a:t>No way to accurately measure pre- and post- treatment results</a:t>
            </a:r>
          </a:p>
          <a:p>
            <a:pPr marL="0" indent="0">
              <a:buNone/>
            </a:pPr>
            <a:endParaRPr lang="en-US">
              <a:solidFill>
                <a:srgbClr val="B2324B"/>
              </a:solidFill>
              <a:latin typeface="Gill Sans MT"/>
            </a:endParaRPr>
          </a:p>
          <a:p>
            <a:pPr marL="0" indent="0">
              <a:buNone/>
            </a:pPr>
            <a:r>
              <a:rPr lang="en-US">
                <a:solidFill>
                  <a:srgbClr val="4D1434"/>
                </a:solidFill>
                <a:latin typeface="Gill Sans MT"/>
              </a:rPr>
              <a:t>8. Created in United States</a:t>
            </a:r>
            <a:endParaRPr lang="en-US">
              <a:solidFill>
                <a:schemeClr val="tx1"/>
              </a:solidFill>
              <a:latin typeface="Gill Sans MT"/>
            </a:endParaRPr>
          </a:p>
          <a:p>
            <a:pPr marL="0" indent="0">
              <a:buNone/>
            </a:pPr>
            <a:r>
              <a:rPr lang="en-US">
                <a:solidFill>
                  <a:srgbClr val="B2324B"/>
                </a:solidFill>
                <a:latin typeface="Gill Sans MT"/>
              </a:rPr>
              <a:t>Canadian norms</a:t>
            </a:r>
          </a:p>
          <a:p>
            <a:pPr marL="0" indent="0">
              <a:buNone/>
            </a:pPr>
            <a:endParaRPr lang="en-US">
              <a:solidFill>
                <a:srgbClr val="B2324B"/>
              </a:solidFill>
              <a:latin typeface="Gill Sans MT"/>
            </a:endParaRPr>
          </a:p>
          <a:p>
            <a:pPr marL="0" indent="0">
              <a:buNone/>
            </a:pPr>
            <a:r>
              <a:rPr lang="en-US">
                <a:solidFill>
                  <a:srgbClr val="000000"/>
                </a:solidFill>
                <a:latin typeface="Gill Sans MT"/>
              </a:rPr>
              <a:t>9. Role of religion and moral teaching in schools </a:t>
            </a:r>
          </a:p>
          <a:p>
            <a:pPr marL="0" indent="0">
              <a:buNone/>
            </a:pPr>
            <a:r>
              <a:rPr lang="en-US">
                <a:solidFill>
                  <a:srgbClr val="B2324B"/>
                </a:solidFill>
                <a:latin typeface="Gill Sans MT"/>
              </a:rPr>
              <a:t>Mindfulness has it's roots in Eastern religious practices</a:t>
            </a:r>
          </a:p>
          <a:p>
            <a:pPr marL="0" indent="0">
              <a:buNone/>
            </a:pPr>
            <a:r>
              <a:rPr lang="en-US">
                <a:solidFill>
                  <a:srgbClr val="B2324B"/>
                </a:solidFill>
                <a:latin typeface="Gill Sans MT"/>
              </a:rPr>
              <a:t>"Letting go" emphasized vs. "Right vs. Wrong"</a:t>
            </a:r>
          </a:p>
          <a:p>
            <a:pPr marL="0" indent="0">
              <a:buNone/>
            </a:pPr>
            <a:endParaRPr lang="en-US">
              <a:solidFill>
                <a:srgbClr val="B2324B"/>
              </a:solidFill>
              <a:latin typeface="Times New Roman"/>
            </a:endParaRPr>
          </a:p>
          <a:p>
            <a:pPr marL="0" indent="0">
              <a:buNone/>
            </a:pPr>
            <a:endParaRPr lang="en-US">
              <a:solidFill>
                <a:srgbClr val="B2324B"/>
              </a:solidFill>
              <a:latin typeface="Times New Roman"/>
            </a:endParaRPr>
          </a:p>
          <a:p>
            <a:endParaRPr lang="en-US">
              <a:solidFill>
                <a:srgbClr val="3D3D3D"/>
              </a:solidFill>
              <a:latin typeface="Gill Sans MT"/>
            </a:endParaRPr>
          </a:p>
        </p:txBody>
      </p:sp>
      <p:pic>
        <p:nvPicPr>
          <p:cNvPr id="4" name="Picture 3" descr="mindful-or-mind-full-4-1160x747[1].jpg"/>
          <p:cNvPicPr>
            <a:picLocks noChangeAspect="1"/>
          </p:cNvPicPr>
          <p:nvPr/>
        </p:nvPicPr>
        <p:blipFill>
          <a:blip r:embed="rId3"/>
          <a:stretch>
            <a:fillRect/>
          </a:stretch>
        </p:blipFill>
        <p:spPr>
          <a:xfrm>
            <a:off x="7329406" y="2409825"/>
            <a:ext cx="3624227" cy="2335655"/>
          </a:xfrm>
          <a:prstGeom prst="rect">
            <a:avLst/>
          </a:prstGeom>
        </p:spPr>
      </p:pic>
    </p:spTree>
    <p:extLst>
      <p:ext uri="{BB962C8B-B14F-4D97-AF65-F5344CB8AC3E}">
        <p14:creationId xmlns:p14="http://schemas.microsoft.com/office/powerpoint/2010/main" val="2716523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References</a:t>
            </a:r>
          </a:p>
        </p:txBody>
      </p:sp>
      <p:sp>
        <p:nvSpPr>
          <p:cNvPr id="3" name="Content Placeholder 2"/>
          <p:cNvSpPr>
            <a:spLocks noGrp="1"/>
          </p:cNvSpPr>
          <p:nvPr>
            <p:ph idx="1"/>
          </p:nvPr>
        </p:nvSpPr>
        <p:spPr/>
        <p:txBody>
          <a:bodyPr>
            <a:normAutofit fontScale="70000" lnSpcReduction="20000"/>
          </a:bodyPr>
          <a:lstStyle/>
          <a:p>
            <a:pPr marL="0" indent="0">
              <a:buNone/>
            </a:pPr>
            <a:r>
              <a:rPr lang="en-US">
                <a:solidFill>
                  <a:schemeClr val="tx1"/>
                </a:solidFill>
                <a:latin typeface="Gill Sans MT"/>
              </a:rPr>
              <a:t>Dunst, C. J., </a:t>
            </a:r>
            <a:r>
              <a:rPr lang="en-US" err="1">
                <a:solidFill>
                  <a:schemeClr val="tx1"/>
                </a:solidFill>
                <a:latin typeface="Gill Sans MT"/>
              </a:rPr>
              <a:t>Trivett</a:t>
            </a:r>
            <a:r>
              <a:rPr lang="en-US">
                <a:solidFill>
                  <a:schemeClr val="tx1"/>
                </a:solidFill>
                <a:latin typeface="Gill Sans MT"/>
              </a:rPr>
              <a:t>, C. M., &amp; </a:t>
            </a:r>
            <a:r>
              <a:rPr lang="en-US" err="1">
                <a:solidFill>
                  <a:schemeClr val="tx1"/>
                </a:solidFill>
                <a:latin typeface="Gill Sans MT"/>
              </a:rPr>
              <a:t>Cutspec</a:t>
            </a:r>
            <a:r>
              <a:rPr lang="en-US">
                <a:solidFill>
                  <a:schemeClr val="tx1"/>
                </a:solidFill>
                <a:latin typeface="Gill Sans MT"/>
              </a:rPr>
              <a:t>, P. A. (2002). Toward an operational definition of evidence-based practice. </a:t>
            </a:r>
            <a:r>
              <a:rPr lang="en-US" err="1">
                <a:solidFill>
                  <a:schemeClr val="tx1"/>
                </a:solidFill>
                <a:latin typeface="Gill Sans MT"/>
              </a:rPr>
              <a:t>Centerscope</a:t>
            </a:r>
            <a:r>
              <a:rPr lang="en-US">
                <a:solidFill>
                  <a:schemeClr val="tx1"/>
                </a:solidFill>
                <a:latin typeface="Gill Sans MT"/>
              </a:rPr>
              <a:t>, 1(1), 1–10.</a:t>
            </a:r>
          </a:p>
          <a:p>
            <a:pPr marL="0" indent="0">
              <a:buNone/>
            </a:pPr>
            <a:r>
              <a:rPr lang="en-US">
                <a:solidFill>
                  <a:srgbClr val="000000"/>
                </a:solidFill>
                <a:latin typeface="Gill Sans MT"/>
              </a:rPr>
              <a:t>Frank, J.L., Jennings, P.A., &amp; Greenberg, M.T. (2013). Mindfulness Based Interventions in School Settings: An Introduction to the Special Issue. </a:t>
            </a:r>
            <a:r>
              <a:rPr lang="en-US" i="1">
                <a:solidFill>
                  <a:srgbClr val="000000"/>
                </a:solidFill>
                <a:latin typeface="Gill Sans MT"/>
              </a:rPr>
              <a:t>Research in Human Development</a:t>
            </a:r>
            <a:r>
              <a:rPr lang="en-US">
                <a:solidFill>
                  <a:srgbClr val="000000"/>
                </a:solidFill>
                <a:latin typeface="Gill Sans MT"/>
              </a:rPr>
              <a:t>, 10:3, 205-210. </a:t>
            </a:r>
            <a:r>
              <a:rPr lang="en-US" err="1">
                <a:solidFill>
                  <a:srgbClr val="000000"/>
                </a:solidFill>
                <a:latin typeface="Gill Sans MT"/>
              </a:rPr>
              <a:t>doi</a:t>
            </a:r>
            <a:r>
              <a:rPr lang="en-US">
                <a:solidFill>
                  <a:srgbClr val="000000"/>
                </a:solidFill>
                <a:latin typeface="Gill Sans MT"/>
              </a:rPr>
              <a:t>: 10.1080/15427609.2013.818480</a:t>
            </a:r>
            <a:endParaRPr lang="en-US">
              <a:solidFill>
                <a:schemeClr val="tx1"/>
              </a:solidFill>
              <a:latin typeface="Gill Sans MT"/>
            </a:endParaRPr>
          </a:p>
          <a:p>
            <a:pPr marL="0" indent="0">
              <a:buNone/>
            </a:pPr>
            <a:r>
              <a:rPr lang="en-US">
                <a:solidFill>
                  <a:schemeClr val="tx1"/>
                </a:solidFill>
                <a:latin typeface="Gill Sans MT"/>
              </a:rPr>
              <a:t>Greenberg, M. T., </a:t>
            </a:r>
            <a:r>
              <a:rPr lang="en-US" err="1">
                <a:solidFill>
                  <a:schemeClr val="tx1"/>
                </a:solidFill>
                <a:latin typeface="Gill Sans MT"/>
              </a:rPr>
              <a:t>Weissberg</a:t>
            </a:r>
            <a:r>
              <a:rPr lang="en-US">
                <a:solidFill>
                  <a:schemeClr val="tx1"/>
                </a:solidFill>
                <a:latin typeface="Gill Sans MT"/>
              </a:rPr>
              <a:t>, R. P., O’Brien, M. U., Zins, J. E., Fredericks, L., </a:t>
            </a:r>
            <a:r>
              <a:rPr lang="en-US" err="1">
                <a:solidFill>
                  <a:schemeClr val="tx1"/>
                </a:solidFill>
                <a:latin typeface="Gill Sans MT"/>
              </a:rPr>
              <a:t>Resnik</a:t>
            </a:r>
            <a:r>
              <a:rPr lang="en-US">
                <a:solidFill>
                  <a:schemeClr val="tx1"/>
                </a:solidFill>
                <a:latin typeface="Gill Sans MT"/>
              </a:rPr>
              <a:t>, H., &amp; Elias, M. J. (2003). Enhancing school-based prevention and youth development through coordinated social, emotional, and academic learning. </a:t>
            </a:r>
            <a:r>
              <a:rPr lang="en-US" i="1">
                <a:solidFill>
                  <a:schemeClr val="tx1"/>
                </a:solidFill>
                <a:latin typeface="Gill Sans MT"/>
              </a:rPr>
              <a:t>American Psychologist, 58, </a:t>
            </a:r>
            <a:r>
              <a:rPr lang="en-US">
                <a:solidFill>
                  <a:schemeClr val="tx1"/>
                </a:solidFill>
                <a:latin typeface="Gill Sans MT"/>
              </a:rPr>
              <a:t>466–474. </a:t>
            </a:r>
            <a:r>
              <a:rPr lang="en-US">
                <a:solidFill>
                  <a:schemeClr val="tx1"/>
                </a:solidFill>
                <a:latin typeface="Gill Sans MT"/>
                <a:hlinkClick r:id="rId3"/>
              </a:rPr>
              <a:t>http://dx.doi</a:t>
            </a:r>
            <a:r>
              <a:rPr lang="en-US">
                <a:solidFill>
                  <a:schemeClr val="tx1"/>
                </a:solidFill>
                <a:latin typeface="Gill Sans MT"/>
                <a:hlinkClick r:id="rId4"/>
              </a:rPr>
              <a:t>.org/10.1037/0003-066X.58.6-7.466</a:t>
            </a:r>
          </a:p>
          <a:p>
            <a:pPr marL="0" indent="0">
              <a:buNone/>
            </a:pPr>
            <a:r>
              <a:rPr lang="en-US">
                <a:solidFill>
                  <a:schemeClr val="tx1"/>
                </a:solidFill>
                <a:latin typeface="Gill Sans MT"/>
              </a:rPr>
              <a:t>Hawn Foundation. (2011). </a:t>
            </a:r>
            <a:r>
              <a:rPr lang="en-US" i="1">
                <a:solidFill>
                  <a:schemeClr val="tx1"/>
                </a:solidFill>
                <a:latin typeface="Gill Sans MT"/>
              </a:rPr>
              <a:t>The </a:t>
            </a:r>
            <a:r>
              <a:rPr lang="en-US" i="1" err="1">
                <a:solidFill>
                  <a:schemeClr val="tx1"/>
                </a:solidFill>
                <a:latin typeface="Gill Sans MT"/>
              </a:rPr>
              <a:t>MindUp</a:t>
            </a:r>
            <a:r>
              <a:rPr lang="en-US" i="1">
                <a:solidFill>
                  <a:schemeClr val="tx1"/>
                </a:solidFill>
                <a:latin typeface="Gill Sans MT"/>
              </a:rPr>
              <a:t> curriculum. focused classrooms, mindful learning, resilient students.</a:t>
            </a:r>
            <a:r>
              <a:rPr lang="en-US">
                <a:solidFill>
                  <a:schemeClr val="tx1"/>
                </a:solidFill>
                <a:latin typeface="Gill Sans MT"/>
              </a:rPr>
              <a:t> New York: Scholastic.</a:t>
            </a:r>
          </a:p>
          <a:p>
            <a:pPr marL="0" indent="0">
              <a:buNone/>
            </a:pPr>
            <a:r>
              <a:rPr lang="en-US">
                <a:solidFill>
                  <a:schemeClr val="tx1"/>
                </a:solidFill>
                <a:latin typeface="Gill Sans MT"/>
              </a:rPr>
              <a:t>The Hawn Foundation by Goldie Hawn. (</a:t>
            </a:r>
            <a:r>
              <a:rPr lang="en-US" err="1">
                <a:solidFill>
                  <a:schemeClr val="tx1"/>
                </a:solidFill>
                <a:latin typeface="Gill Sans MT"/>
              </a:rPr>
              <a:t>n.d.</a:t>
            </a:r>
            <a:r>
              <a:rPr lang="en-US">
                <a:solidFill>
                  <a:schemeClr val="tx1"/>
                </a:solidFill>
                <a:latin typeface="Gill Sans MT"/>
              </a:rPr>
              <a:t>). Retrieved from </a:t>
            </a:r>
            <a:r>
              <a:rPr lang="en-US">
                <a:solidFill>
                  <a:schemeClr val="tx1"/>
                </a:solidFill>
                <a:latin typeface="Gill Sans MT"/>
                <a:hlinkClick r:id="rId5"/>
              </a:rPr>
              <a:t>https://mindup.org/thehawnfoundation/</a:t>
            </a:r>
          </a:p>
          <a:p>
            <a:pPr marL="0" indent="0">
              <a:buNone/>
            </a:pPr>
            <a:r>
              <a:rPr lang="en-CA" err="1">
                <a:solidFill>
                  <a:schemeClr val="tx1"/>
                </a:solidFill>
                <a:latin typeface="Gill Sans MT"/>
              </a:rPr>
              <a:t>Rathvon</a:t>
            </a:r>
            <a:r>
              <a:rPr lang="en-CA">
                <a:solidFill>
                  <a:schemeClr val="tx1"/>
                </a:solidFill>
                <a:latin typeface="Gill Sans MT"/>
              </a:rPr>
              <a:t>, N. (2008). </a:t>
            </a:r>
            <a:r>
              <a:rPr lang="en-CA" i="1">
                <a:solidFill>
                  <a:schemeClr val="tx1"/>
                </a:solidFill>
                <a:latin typeface="Gill Sans MT"/>
              </a:rPr>
              <a:t>Effective school interventions: evidence-based strategies for improving student outcomes (2nd ed.)</a:t>
            </a:r>
            <a:r>
              <a:rPr lang="en-CA">
                <a:solidFill>
                  <a:schemeClr val="tx1"/>
                </a:solidFill>
                <a:latin typeface="Gill Sans MT"/>
              </a:rPr>
              <a:t>. New York: Guilford Press. ISBN: 978-1572309678 </a:t>
            </a:r>
          </a:p>
          <a:p>
            <a:pPr marL="0" indent="0">
              <a:buNone/>
            </a:pPr>
            <a:r>
              <a:rPr lang="en-US" err="1">
                <a:solidFill>
                  <a:srgbClr val="000000"/>
                </a:solidFill>
                <a:latin typeface="Gill Sans MT"/>
              </a:rPr>
              <a:t>Roeser</a:t>
            </a:r>
            <a:r>
              <a:rPr lang="en-US">
                <a:solidFill>
                  <a:srgbClr val="000000"/>
                </a:solidFill>
                <a:latin typeface="Gill Sans MT"/>
              </a:rPr>
              <a:t>, R.W., and </a:t>
            </a:r>
            <a:r>
              <a:rPr lang="en-US" err="1">
                <a:solidFill>
                  <a:srgbClr val="000000"/>
                </a:solidFill>
                <a:latin typeface="Gill Sans MT"/>
              </a:rPr>
              <a:t>Pinela</a:t>
            </a:r>
            <a:r>
              <a:rPr lang="en-US">
                <a:solidFill>
                  <a:srgbClr val="000000"/>
                </a:solidFill>
                <a:latin typeface="Gill Sans MT"/>
              </a:rPr>
              <a:t>, C. (2014). Mindfulness and compassion training in adolescence: a developmental contemplative science perspective.</a:t>
            </a:r>
            <a:r>
              <a:rPr lang="en-US" i="1">
                <a:solidFill>
                  <a:srgbClr val="000000"/>
                </a:solidFill>
                <a:latin typeface="Gill Sans MT"/>
              </a:rPr>
              <a:t> New Directions For Youth Development, </a:t>
            </a:r>
            <a:r>
              <a:rPr lang="en-US">
                <a:solidFill>
                  <a:srgbClr val="000000"/>
                </a:solidFill>
                <a:latin typeface="Gill Sans MT"/>
              </a:rPr>
              <a:t>142, doi:10.1002/yd.20094</a:t>
            </a:r>
          </a:p>
          <a:p>
            <a:pPr marL="0" indent="0">
              <a:buNone/>
            </a:pPr>
            <a:r>
              <a:rPr lang="en-US" err="1">
                <a:solidFill>
                  <a:srgbClr val="000000"/>
                </a:solidFill>
                <a:latin typeface="Gill Sans MT"/>
              </a:rPr>
              <a:t>Schonert-Reichl</a:t>
            </a:r>
            <a:r>
              <a:rPr lang="en-US">
                <a:solidFill>
                  <a:srgbClr val="000000"/>
                </a:solidFill>
                <a:latin typeface="Gill Sans MT"/>
              </a:rPr>
              <a:t>, K. A., </a:t>
            </a:r>
            <a:r>
              <a:rPr lang="en-US" err="1">
                <a:solidFill>
                  <a:srgbClr val="000000"/>
                </a:solidFill>
                <a:latin typeface="Gill Sans MT"/>
              </a:rPr>
              <a:t>Oberle</a:t>
            </a:r>
            <a:r>
              <a:rPr lang="en-US">
                <a:solidFill>
                  <a:srgbClr val="000000"/>
                </a:solidFill>
                <a:latin typeface="Gill Sans MT"/>
              </a:rPr>
              <a:t>, E., Lawlor, M. S., Abbot, D., and Thomson, K. (2015). Enhancing cognitive and social emotional development through a simple-to-administer </a:t>
            </a:r>
            <a:r>
              <a:rPr lang="en-US" err="1">
                <a:solidFill>
                  <a:srgbClr val="000000"/>
                </a:solidFill>
                <a:latin typeface="Gill Sans MT"/>
              </a:rPr>
              <a:t>midfulness</a:t>
            </a:r>
            <a:r>
              <a:rPr lang="en-US">
                <a:solidFill>
                  <a:srgbClr val="000000"/>
                </a:solidFill>
                <a:latin typeface="Gill Sans MT"/>
              </a:rPr>
              <a:t>-based school program for elementary school children: a randomized control trial. </a:t>
            </a:r>
            <a:r>
              <a:rPr lang="en-US" i="1">
                <a:solidFill>
                  <a:schemeClr val="tx1"/>
                </a:solidFill>
                <a:latin typeface="Gill Sans MT"/>
              </a:rPr>
              <a:t>Developmental </a:t>
            </a:r>
            <a:r>
              <a:rPr lang="en-US" i="1" err="1">
                <a:solidFill>
                  <a:schemeClr val="tx1"/>
                </a:solidFill>
                <a:latin typeface="Gill Sans MT"/>
              </a:rPr>
              <a:t>Psyhcology</a:t>
            </a:r>
            <a:r>
              <a:rPr lang="en-US">
                <a:solidFill>
                  <a:schemeClr val="tx1"/>
                </a:solidFill>
                <a:latin typeface="Gill Sans MT"/>
              </a:rPr>
              <a:t>, 51(1), 52-66.</a:t>
            </a:r>
          </a:p>
          <a:p>
            <a:pPr marL="0" indent="0">
              <a:buNone/>
            </a:pPr>
            <a:r>
              <a:rPr lang="en-US" err="1">
                <a:solidFill>
                  <a:srgbClr val="000000"/>
                </a:solidFill>
                <a:latin typeface="Gill Sans MT"/>
              </a:rPr>
              <a:t>Zoogman</a:t>
            </a:r>
            <a:r>
              <a:rPr lang="en-US">
                <a:solidFill>
                  <a:srgbClr val="000000"/>
                </a:solidFill>
                <a:latin typeface="Gill Sans MT"/>
              </a:rPr>
              <a:t>, S., </a:t>
            </a:r>
            <a:r>
              <a:rPr lang="en-US" err="1">
                <a:solidFill>
                  <a:srgbClr val="000000"/>
                </a:solidFill>
                <a:latin typeface="Gill Sans MT"/>
              </a:rPr>
              <a:t>Golberg</a:t>
            </a:r>
            <a:r>
              <a:rPr lang="en-US">
                <a:solidFill>
                  <a:srgbClr val="000000"/>
                </a:solidFill>
                <a:latin typeface="Gill Sans MT"/>
              </a:rPr>
              <a:t>, S.B., Hoyt, W. T., &amp; Miller, L. (2015). Mindfulness interventions with youth: a meta-analysis. </a:t>
            </a:r>
            <a:r>
              <a:rPr lang="en-US" i="1">
                <a:solidFill>
                  <a:srgbClr val="000000"/>
                </a:solidFill>
                <a:latin typeface="Gill Sans MT"/>
              </a:rPr>
              <a:t>Mindfulness</a:t>
            </a:r>
            <a:r>
              <a:rPr lang="en-US">
                <a:solidFill>
                  <a:srgbClr val="000000"/>
                </a:solidFill>
                <a:latin typeface="Gill Sans MT"/>
              </a:rPr>
              <a:t>, 6:290-302.  </a:t>
            </a:r>
          </a:p>
          <a:p>
            <a:endParaRPr lang="en-US"/>
          </a:p>
        </p:txBody>
      </p:sp>
    </p:spTree>
    <p:extLst>
      <p:ext uri="{BB962C8B-B14F-4D97-AF65-F5344CB8AC3E}">
        <p14:creationId xmlns:p14="http://schemas.microsoft.com/office/powerpoint/2010/main" val="251300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Welcome to Mindup</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52947041"/>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8866192" y="6318250"/>
            <a:ext cx="3181346" cy="647700"/>
          </a:xfrm>
          <a:prstGeom prst="rect">
            <a:avLst/>
          </a:prstGeom>
        </p:spPr>
        <p:txBody>
          <a:bodyPr rtlCol="0">
            <a:spAutoFit/>
          </a:bodyPr>
          <a:lstStyle/>
          <a:p>
            <a:pPr algn="r"/>
            <a:r>
              <a:rPr lang="en-US"/>
              <a:t>The </a:t>
            </a:r>
            <a:r>
              <a:rPr lang="en-US" err="1"/>
              <a:t>Mindup</a:t>
            </a:r>
            <a:r>
              <a:rPr lang="en-US"/>
              <a:t> Curriculum (2011)</a:t>
            </a:r>
            <a:br>
              <a:rPr lang="en-US"/>
            </a:br>
            <a:endParaRPr lang="en-US">
              <a:latin typeface="Gill Sans MT"/>
            </a:endParaRPr>
          </a:p>
        </p:txBody>
      </p:sp>
    </p:spTree>
    <p:extLst>
      <p:ext uri="{BB962C8B-B14F-4D97-AF65-F5344CB8AC3E}">
        <p14:creationId xmlns:p14="http://schemas.microsoft.com/office/powerpoint/2010/main" val="380954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Description of the intervention </a:t>
            </a:r>
          </a:p>
        </p:txBody>
      </p:sp>
      <p:sp>
        <p:nvSpPr>
          <p:cNvPr id="9" name="Text Placeholder 8"/>
          <p:cNvSpPr>
            <a:spLocks noGrp="1"/>
          </p:cNvSpPr>
          <p:nvPr>
            <p:ph type="body" idx="1"/>
          </p:nvPr>
        </p:nvSpPr>
        <p:spPr/>
        <p:txBody>
          <a:bodyPr/>
          <a:lstStyle/>
          <a:p>
            <a:r>
              <a:rPr lang="en-US" sz="2400"/>
              <a:t>What is </a:t>
            </a:r>
            <a:r>
              <a:rPr lang="en-US" sz="2400" err="1"/>
              <a:t>MindUP</a:t>
            </a:r>
            <a:r>
              <a:rPr lang="en-US" sz="2400"/>
              <a:t>? </a:t>
            </a:r>
          </a:p>
        </p:txBody>
      </p:sp>
      <p:sp>
        <p:nvSpPr>
          <p:cNvPr id="10" name="Content Placeholder 9"/>
          <p:cNvSpPr>
            <a:spLocks noGrp="1"/>
          </p:cNvSpPr>
          <p:nvPr>
            <p:ph sz="half" idx="2"/>
          </p:nvPr>
        </p:nvSpPr>
        <p:spPr>
          <a:xfrm>
            <a:off x="561975" y="2924175"/>
            <a:ext cx="5392738" cy="3526872"/>
          </a:xfrm>
        </p:spPr>
        <p:txBody>
          <a:bodyPr>
            <a:normAutofit/>
          </a:bodyPr>
          <a:lstStyle/>
          <a:p>
            <a:r>
              <a:rPr lang="en-US" sz="2400"/>
              <a:t>Evidence-based curriculum framed around 15 lessons that foster: </a:t>
            </a:r>
          </a:p>
          <a:p>
            <a:pPr lvl="1"/>
            <a:r>
              <a:rPr lang="en-US" sz="2400"/>
              <a:t>Social and emotional awareness</a:t>
            </a:r>
            <a:endParaRPr lang="en-US" sz="2400">
              <a:solidFill>
                <a:srgbClr val="3D3D3D"/>
              </a:solidFill>
              <a:latin typeface="Gill Sans MT"/>
            </a:endParaRPr>
          </a:p>
          <a:p>
            <a:pPr lvl="1"/>
            <a:r>
              <a:rPr lang="en-US" sz="2400"/>
              <a:t>Enhance psychological well-being </a:t>
            </a:r>
          </a:p>
          <a:p>
            <a:pPr lvl="1"/>
            <a:r>
              <a:rPr lang="en-US" sz="2400"/>
              <a:t>Promote academic success</a:t>
            </a:r>
          </a:p>
          <a:p>
            <a:pPr lvl="1"/>
            <a:r>
              <a:rPr lang="en-US" sz="2400"/>
              <a:t>An understanding of the brain </a:t>
            </a:r>
          </a:p>
          <a:p>
            <a:pPr lvl="1"/>
            <a:r>
              <a:rPr lang="en-US" sz="2400"/>
              <a:t>Tolerance for differences</a:t>
            </a:r>
          </a:p>
          <a:p>
            <a:pPr lvl="1"/>
            <a:endParaRPr lang="en-US" sz="2400"/>
          </a:p>
          <a:p>
            <a:endParaRPr lang="en-US"/>
          </a:p>
        </p:txBody>
      </p:sp>
      <p:sp>
        <p:nvSpPr>
          <p:cNvPr id="11" name="Text Placeholder 10"/>
          <p:cNvSpPr>
            <a:spLocks noGrp="1"/>
          </p:cNvSpPr>
          <p:nvPr>
            <p:ph type="body" sz="quarter" idx="3"/>
          </p:nvPr>
        </p:nvSpPr>
        <p:spPr>
          <a:xfrm>
            <a:off x="6064250" y="6062663"/>
            <a:ext cx="5878711" cy="701675"/>
          </a:xfrm>
        </p:spPr>
        <p:txBody>
          <a:bodyPr/>
          <a:lstStyle/>
          <a:p>
            <a:endParaRPr lang="en-US" sz="1800">
              <a:solidFill>
                <a:schemeClr val="tx1"/>
              </a:solidFill>
              <a:latin typeface="Gill Sans MT"/>
            </a:endParaRPr>
          </a:p>
          <a:p>
            <a:endParaRPr lang="en-US" sz="1800">
              <a:solidFill>
                <a:schemeClr val="tx1"/>
              </a:solidFill>
              <a:latin typeface="Gill Sans MT"/>
            </a:endParaRPr>
          </a:p>
          <a:p>
            <a:pPr algn="r"/>
            <a:r>
              <a:rPr lang="en-US" sz="1800">
                <a:solidFill>
                  <a:schemeClr val="tx1"/>
                </a:solidFill>
                <a:latin typeface="Gill Sans MT"/>
              </a:rPr>
              <a:t>The Mindup Curriculum (2011) </a:t>
            </a:r>
            <a:r>
              <a:rPr lang="en-US">
                <a:solidFill>
                  <a:schemeClr val="tx1"/>
                </a:solidFill>
                <a:latin typeface="Cambria"/>
              </a:rPr>
              <a:t/>
            </a:r>
            <a:br>
              <a:rPr lang="en-US">
                <a:solidFill>
                  <a:schemeClr val="tx1"/>
                </a:solidFill>
                <a:latin typeface="Cambria"/>
              </a:rPr>
            </a:br>
            <a:endParaRPr lang="en-US">
              <a:solidFill>
                <a:schemeClr val="tx1"/>
              </a:solidFill>
              <a:latin typeface="Cambria"/>
            </a:endParaRPr>
          </a:p>
        </p:txBody>
      </p:sp>
      <p:pic>
        <p:nvPicPr>
          <p:cNvPr id="13" name="Content Placeholder 12" descr="mindup curriculum logo.jpg"/>
          <p:cNvPicPr>
            <a:picLocks noGrp="1" noChangeAspect="1"/>
          </p:cNvPicPr>
          <p:nvPr>
            <p:ph sz="quarter" idx="4"/>
          </p:nvPr>
        </p:nvPicPr>
        <p:blipFill>
          <a:blip r:embed="rId3"/>
          <a:stretch>
            <a:fillRect/>
          </a:stretch>
        </p:blipFill>
        <p:spPr>
          <a:xfrm>
            <a:off x="7419975" y="2447925"/>
            <a:ext cx="3542246" cy="2760889"/>
          </a:xfrm>
        </p:spPr>
      </p:pic>
      <p:sp>
        <p:nvSpPr>
          <p:cNvPr id="14" name="TextBox 13"/>
          <p:cNvSpPr txBox="1"/>
          <p:nvPr/>
        </p:nvSpPr>
        <p:spPr>
          <a:xfrm>
            <a:off x="7915275" y="4689475"/>
            <a:ext cx="2743200" cy="646331"/>
          </a:xfrm>
          <a:prstGeom prst="rect">
            <a:avLst/>
          </a:prstGeom>
        </p:spPr>
        <p:txBody>
          <a:bodyPr rtlCol="0">
            <a:spAutoFit/>
          </a:bodyPr>
          <a:lstStyle/>
          <a:p>
            <a:r>
              <a:rPr lang="en-US">
                <a:hlinkClick r:id="rId4"/>
              </a:rPr>
              <a:t>The MindUp Curriculum </a:t>
            </a:r>
            <a:r>
              <a:rPr lang="en-US"/>
              <a:t/>
            </a:r>
            <a:br>
              <a:rPr lang="en-US"/>
            </a:br>
            <a:endParaRPr lang="en-US"/>
          </a:p>
        </p:txBody>
      </p:sp>
    </p:spTree>
    <p:extLst>
      <p:ext uri="{BB962C8B-B14F-4D97-AF65-F5344CB8AC3E}">
        <p14:creationId xmlns:p14="http://schemas.microsoft.com/office/powerpoint/2010/main" val="3395962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solidFill>
                  <a:srgbClr val="FFFFFF"/>
                </a:solidFill>
              </a:rPr>
              <a:t>DESCRIPTION OF THE INTERVENTION</a:t>
            </a:r>
          </a:p>
        </p:txBody>
      </p:sp>
      <p:sp>
        <p:nvSpPr>
          <p:cNvPr id="10" name="Text Placeholder 9"/>
          <p:cNvSpPr>
            <a:spLocks noGrp="1"/>
          </p:cNvSpPr>
          <p:nvPr>
            <p:ph type="body" idx="1"/>
          </p:nvPr>
        </p:nvSpPr>
        <p:spPr/>
        <p:txBody>
          <a:bodyPr/>
          <a:lstStyle/>
          <a:p>
            <a:r>
              <a:rPr lang="en-US"/>
              <a:t>How Does MindUp work?</a:t>
            </a:r>
          </a:p>
        </p:txBody>
      </p:sp>
      <p:sp>
        <p:nvSpPr>
          <p:cNvPr id="11" name="Content Placeholder 10"/>
          <p:cNvSpPr>
            <a:spLocks noGrp="1"/>
          </p:cNvSpPr>
          <p:nvPr>
            <p:ph sz="half" idx="2"/>
          </p:nvPr>
        </p:nvSpPr>
        <p:spPr>
          <a:xfrm>
            <a:off x="254615" y="3095625"/>
            <a:ext cx="5721395" cy="3548063"/>
          </a:xfrm>
        </p:spPr>
        <p:txBody>
          <a:bodyPr>
            <a:noAutofit/>
          </a:bodyPr>
          <a:lstStyle/>
          <a:p>
            <a:r>
              <a:rPr lang="en-US" sz="2000">
                <a:solidFill>
                  <a:srgbClr val="3D3D3D"/>
                </a:solidFill>
                <a:latin typeface="Gill Sans MT"/>
              </a:rPr>
              <a:t>Repetition of the "Core Practice" </a:t>
            </a:r>
          </a:p>
          <a:p>
            <a:pPr lvl="1"/>
            <a:r>
              <a:rPr lang="en-US" sz="2000">
                <a:solidFill>
                  <a:srgbClr val="3D3D3D"/>
                </a:solidFill>
                <a:latin typeface="Gill Sans MT"/>
              </a:rPr>
              <a:t>Deep belly breathing</a:t>
            </a:r>
          </a:p>
          <a:p>
            <a:pPr lvl="1"/>
            <a:r>
              <a:rPr lang="en-US" sz="2000">
                <a:solidFill>
                  <a:srgbClr val="3D3D3D"/>
                </a:solidFill>
                <a:latin typeface="Gill Sans MT"/>
              </a:rPr>
              <a:t>Attentive listening</a:t>
            </a:r>
          </a:p>
          <a:p>
            <a:r>
              <a:rPr lang="en-US" sz="2000">
                <a:solidFill>
                  <a:srgbClr val="3D3D3D"/>
                </a:solidFill>
                <a:latin typeface="Gill Sans MT"/>
              </a:rPr>
              <a:t>Background Information on the brain</a:t>
            </a:r>
          </a:p>
          <a:p>
            <a:r>
              <a:rPr lang="en-US" sz="2000">
                <a:solidFill>
                  <a:srgbClr val="3D3D3D"/>
                </a:solidFill>
                <a:latin typeface="Gill Sans MT"/>
              </a:rPr>
              <a:t>Learning to Self-Regulate their own behaviour</a:t>
            </a:r>
          </a:p>
          <a:p>
            <a:r>
              <a:rPr lang="en-US" sz="2000">
                <a:solidFill>
                  <a:srgbClr val="3D3D3D"/>
                </a:solidFill>
                <a:latin typeface="Gill Sans MT"/>
              </a:rPr>
              <a:t>Learning to respond "Reflectively" instead of "Reflexively" </a:t>
            </a:r>
          </a:p>
          <a:p>
            <a:pPr marL="324000" lvl="1" indent="0">
              <a:buNone/>
            </a:pPr>
            <a:endParaRPr lang="en-US">
              <a:solidFill>
                <a:srgbClr val="000000"/>
              </a:solidFill>
              <a:latin typeface="Gill Sans MT"/>
            </a:endParaRPr>
          </a:p>
        </p:txBody>
      </p:sp>
      <p:sp>
        <p:nvSpPr>
          <p:cNvPr id="12" name="Text Placeholder 11"/>
          <p:cNvSpPr>
            <a:spLocks noGrp="1"/>
          </p:cNvSpPr>
          <p:nvPr>
            <p:ph type="body" sz="quarter" idx="3"/>
          </p:nvPr>
        </p:nvSpPr>
        <p:spPr>
          <a:xfrm>
            <a:off x="6772275" y="5934075"/>
            <a:ext cx="5087073" cy="553373"/>
          </a:xfrm>
        </p:spPr>
        <p:txBody>
          <a:bodyPr/>
          <a:lstStyle/>
          <a:p>
            <a:pPr algn="r"/>
            <a:r>
              <a:rPr lang="en-US">
                <a:solidFill>
                  <a:schemeClr val="tx1"/>
                </a:solidFill>
              </a:rPr>
              <a:t>The </a:t>
            </a:r>
            <a:r>
              <a:rPr lang="en-US" err="1">
                <a:solidFill>
                  <a:schemeClr val="tx1"/>
                </a:solidFill>
              </a:rPr>
              <a:t>Mindup</a:t>
            </a:r>
            <a:r>
              <a:rPr lang="en-US">
                <a:solidFill>
                  <a:schemeClr val="tx1"/>
                </a:solidFill>
              </a:rPr>
              <a:t> Curriculum (2011)</a:t>
            </a:r>
          </a:p>
        </p:txBody>
      </p:sp>
      <p:pic>
        <p:nvPicPr>
          <p:cNvPr id="17" name="Content Placeholder 16" descr="Mind up brain image.jpg"/>
          <p:cNvPicPr>
            <a:picLocks noGrp="1" noChangeAspect="1"/>
          </p:cNvPicPr>
          <p:nvPr>
            <p:ph sz="quarter" idx="4"/>
          </p:nvPr>
        </p:nvPicPr>
        <p:blipFill>
          <a:blip r:embed="rId3"/>
          <a:stretch>
            <a:fillRect/>
          </a:stretch>
        </p:blipFill>
        <p:spPr>
          <a:xfrm>
            <a:off x="5562600" y="2115820"/>
            <a:ext cx="6414971" cy="3978275"/>
          </a:xfrm>
        </p:spPr>
      </p:pic>
    </p:spTree>
    <p:extLst>
      <p:ext uri="{BB962C8B-B14F-4D97-AF65-F5344CB8AC3E}">
        <p14:creationId xmlns:p14="http://schemas.microsoft.com/office/powerpoint/2010/main" val="2064009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DESCRIPTION OF THE INTERVENTION: The Core practice</a:t>
            </a:r>
            <a:endParaRPr lang="en-US">
              <a:solidFill>
                <a:schemeClr val="tx1"/>
              </a:solidFill>
            </a:endParaRPr>
          </a:p>
        </p:txBody>
      </p:sp>
      <p:sp>
        <p:nvSpPr>
          <p:cNvPr id="11" name="Text Placeholder 10"/>
          <p:cNvSpPr>
            <a:spLocks noGrp="1"/>
          </p:cNvSpPr>
          <p:nvPr>
            <p:ph type="body" idx="1"/>
          </p:nvPr>
        </p:nvSpPr>
        <p:spPr/>
        <p:txBody>
          <a:bodyPr/>
          <a:lstStyle/>
          <a:p>
            <a:r>
              <a:rPr lang="en-US"/>
              <a:t>Linking to Brain Research</a:t>
            </a:r>
            <a:endParaRPr lang="en-US">
              <a:solidFill>
                <a:srgbClr val="903163"/>
              </a:solidFill>
              <a:latin typeface="Gill Sans MT"/>
            </a:endParaRPr>
          </a:p>
        </p:txBody>
      </p:sp>
      <p:pic>
        <p:nvPicPr>
          <p:cNvPr id="14" name="Content Placeholder 13" descr="getting to know your brain .jpg"/>
          <p:cNvPicPr>
            <a:picLocks noGrp="1" noChangeAspect="1"/>
          </p:cNvPicPr>
          <p:nvPr>
            <p:ph sz="quarter" idx="4"/>
          </p:nvPr>
        </p:nvPicPr>
        <p:blipFill>
          <a:blip r:embed="rId3"/>
          <a:stretch>
            <a:fillRect/>
          </a:stretch>
        </p:blipFill>
        <p:spPr>
          <a:xfrm>
            <a:off x="7419975" y="2028825"/>
            <a:ext cx="3524849" cy="4295540"/>
          </a:xfrm>
        </p:spPr>
      </p:pic>
      <p:sp>
        <p:nvSpPr>
          <p:cNvPr id="15" name="Content Placeholder 14"/>
          <p:cNvSpPr>
            <a:spLocks noGrp="1"/>
          </p:cNvSpPr>
          <p:nvPr>
            <p:ph sz="half" idx="2"/>
          </p:nvPr>
        </p:nvSpPr>
        <p:spPr/>
        <p:txBody>
          <a:bodyPr>
            <a:normAutofit/>
          </a:bodyPr>
          <a:lstStyle/>
          <a:p>
            <a:r>
              <a:rPr lang="en-US"/>
              <a:t>Controlling our breathing helps calm the body by slowing the heart rate, lowering blood pressure and sharpening focus</a:t>
            </a:r>
          </a:p>
          <a:p>
            <a:r>
              <a:rPr lang="en-US"/>
              <a:t>Controlled breathing lessens anxiety by overriding the "fight, flight or freeze" response</a:t>
            </a:r>
          </a:p>
          <a:p>
            <a:r>
              <a:rPr lang="en-US">
                <a:solidFill>
                  <a:srgbClr val="2E2E2E"/>
                </a:solidFill>
              </a:rPr>
              <a:t>Neuroplasticity strengthens neuron connections through practice or repeated experience, reinforcing the habit of responding to anxiety by focusing on breathing</a:t>
            </a:r>
          </a:p>
        </p:txBody>
      </p:sp>
      <p:sp>
        <p:nvSpPr>
          <p:cNvPr id="16" name="TextBox 15"/>
          <p:cNvSpPr txBox="1"/>
          <p:nvPr/>
        </p:nvSpPr>
        <p:spPr>
          <a:xfrm>
            <a:off x="8715375" y="6419850"/>
            <a:ext cx="3203666" cy="646331"/>
          </a:xfrm>
          <a:prstGeom prst="rect">
            <a:avLst/>
          </a:prstGeom>
        </p:spPr>
        <p:txBody>
          <a:bodyPr rtlCol="0">
            <a:spAutoFit/>
          </a:bodyPr>
          <a:lstStyle/>
          <a:p>
            <a:pPr algn="r"/>
            <a:r>
              <a:rPr lang="en-US"/>
              <a:t>The </a:t>
            </a:r>
            <a:r>
              <a:rPr lang="en-US" err="1"/>
              <a:t>Mindup</a:t>
            </a:r>
            <a:r>
              <a:rPr lang="en-US"/>
              <a:t> Curriculum (2011)</a:t>
            </a:r>
            <a:br>
              <a:rPr lang="en-US"/>
            </a:br>
            <a:endParaRPr lang="en-US">
              <a:latin typeface="Gill Sans MT"/>
            </a:endParaRPr>
          </a:p>
        </p:txBody>
      </p:sp>
    </p:spTree>
    <p:extLst>
      <p:ext uri="{BB962C8B-B14F-4D97-AF65-F5344CB8AC3E}">
        <p14:creationId xmlns:p14="http://schemas.microsoft.com/office/powerpoint/2010/main" val="2198675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Theoretical Basis</a:t>
            </a:r>
          </a:p>
        </p:txBody>
      </p:sp>
      <p:sp>
        <p:nvSpPr>
          <p:cNvPr id="3" name="Content Placeholder 2"/>
          <p:cNvSpPr>
            <a:spLocks noGrp="1"/>
          </p:cNvSpPr>
          <p:nvPr>
            <p:ph idx="1"/>
          </p:nvPr>
        </p:nvSpPr>
        <p:spPr/>
        <p:txBody>
          <a:bodyPr/>
          <a:lstStyle/>
          <a:p>
            <a:r>
              <a:rPr lang="en-US"/>
              <a:t>The rationale</a:t>
            </a:r>
          </a:p>
          <a:p>
            <a:r>
              <a:rPr lang="en-US"/>
              <a:t>Pillars</a:t>
            </a:r>
          </a:p>
          <a:p>
            <a:r>
              <a:rPr lang="en-US">
                <a:solidFill>
                  <a:srgbClr val="3D3D3D"/>
                </a:solidFill>
                <a:latin typeface="Gill Sans MT"/>
              </a:rPr>
              <a:t>Factors affecting change</a:t>
            </a:r>
            <a:endParaRPr lang="en-US">
              <a:solidFill>
                <a:schemeClr val="tx1"/>
              </a:solidFill>
              <a:latin typeface="Gill Sans MT"/>
            </a:endParaRPr>
          </a:p>
          <a:p>
            <a:endParaRPr lang="en-US">
              <a:solidFill>
                <a:srgbClr val="3D3D3D"/>
              </a:solidFill>
              <a:latin typeface="Gill Sans MT"/>
            </a:endParaRPr>
          </a:p>
        </p:txBody>
      </p:sp>
    </p:spTree>
    <p:extLst>
      <p:ext uri="{BB962C8B-B14F-4D97-AF65-F5344CB8AC3E}">
        <p14:creationId xmlns:p14="http://schemas.microsoft.com/office/powerpoint/2010/main" val="2207045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FF"/>
                </a:solidFill>
              </a:rPr>
              <a:t>The Rationale</a:t>
            </a:r>
          </a:p>
        </p:txBody>
      </p:sp>
      <p:sp>
        <p:nvSpPr>
          <p:cNvPr id="3" name="Content Placeholder 2"/>
          <p:cNvSpPr>
            <a:spLocks noGrp="1"/>
          </p:cNvSpPr>
          <p:nvPr>
            <p:ph idx="1"/>
          </p:nvPr>
        </p:nvSpPr>
        <p:spPr/>
        <p:txBody>
          <a:bodyPr/>
          <a:lstStyle/>
          <a:p>
            <a:r>
              <a:rPr lang="en-US" err="1">
                <a:solidFill>
                  <a:schemeClr val="tx1"/>
                </a:solidFill>
                <a:latin typeface="arial"/>
              </a:rPr>
              <a:t>MindUP</a:t>
            </a:r>
            <a:r>
              <a:rPr lang="en-US">
                <a:solidFill>
                  <a:schemeClr val="tx1"/>
                </a:solidFill>
                <a:latin typeface="arial"/>
              </a:rPr>
              <a:t> aims to empower students to make their own choices and through mindfulness, become passionate and engaged learners and practice compassion and care to those around them. </a:t>
            </a:r>
          </a:p>
          <a:p>
            <a:endParaRPr lang="en-US">
              <a:solidFill>
                <a:srgbClr val="3D3D3D"/>
              </a:solidFill>
              <a:latin typeface="Gill Sans MT"/>
            </a:endParaRPr>
          </a:p>
          <a:p>
            <a:r>
              <a:rPr lang="en-US">
                <a:solidFill>
                  <a:srgbClr val="000000"/>
                </a:solidFill>
                <a:latin typeface="arial"/>
              </a:rPr>
              <a:t>"I see children as bundles of pure potential and wanted to create a program that helped children to grow, learn and lead a very different kind of world – Goldie Hawn</a:t>
            </a:r>
          </a:p>
          <a:p>
            <a:endParaRPr lang="en-US">
              <a:solidFill>
                <a:srgbClr val="000000"/>
              </a:solidFill>
              <a:latin typeface="arial"/>
            </a:endParaRPr>
          </a:p>
          <a:p>
            <a:pPr marL="0" indent="0" algn="r">
              <a:buNone/>
            </a:pPr>
            <a:r>
              <a:rPr lang="en-US">
                <a:solidFill>
                  <a:schemeClr val="tx1"/>
                </a:solidFill>
                <a:latin typeface="arial"/>
              </a:rPr>
              <a:t>(“The Hawn Foundation by Goldie Hawn,” </a:t>
            </a:r>
            <a:r>
              <a:rPr lang="en-US" err="1">
                <a:solidFill>
                  <a:schemeClr val="tx1"/>
                </a:solidFill>
                <a:latin typeface="arial"/>
              </a:rPr>
              <a:t>n.d.</a:t>
            </a:r>
            <a:r>
              <a:rPr lang="en-US">
                <a:solidFill>
                  <a:schemeClr val="tx1"/>
                </a:solidFill>
                <a:latin typeface="arial"/>
              </a:rPr>
              <a:t>)</a:t>
            </a:r>
          </a:p>
        </p:txBody>
      </p:sp>
    </p:spTree>
    <p:extLst>
      <p:ext uri="{BB962C8B-B14F-4D97-AF65-F5344CB8AC3E}">
        <p14:creationId xmlns:p14="http://schemas.microsoft.com/office/powerpoint/2010/main" val="4238126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Pillars</a:t>
            </a:r>
          </a:p>
        </p:txBody>
      </p:sp>
      <p:sp>
        <p:nvSpPr>
          <p:cNvPr id="3" name="Content Placeholder 2"/>
          <p:cNvSpPr>
            <a:spLocks noGrp="1"/>
          </p:cNvSpPr>
          <p:nvPr>
            <p:ph idx="1"/>
          </p:nvPr>
        </p:nvSpPr>
        <p:spPr/>
        <p:txBody>
          <a:bodyPr/>
          <a:lstStyle/>
          <a:p>
            <a:r>
              <a:rPr lang="en-US"/>
              <a:t>Mindful Awareness</a:t>
            </a:r>
          </a:p>
          <a:p>
            <a:r>
              <a:rPr lang="en-US">
                <a:solidFill>
                  <a:srgbClr val="3D3D3D"/>
                </a:solidFill>
                <a:latin typeface="Gill Sans MT"/>
              </a:rPr>
              <a:t>Mindful Sensing</a:t>
            </a:r>
          </a:p>
          <a:p>
            <a:r>
              <a:rPr lang="en-US">
                <a:solidFill>
                  <a:srgbClr val="3D3D3D"/>
                </a:solidFill>
                <a:latin typeface="Gill Sans MT"/>
              </a:rPr>
              <a:t>Positive Mindset</a:t>
            </a:r>
          </a:p>
          <a:p>
            <a:r>
              <a:rPr lang="en-US">
                <a:solidFill>
                  <a:srgbClr val="3D3D3D"/>
                </a:solidFill>
                <a:latin typeface="Gill Sans MT"/>
              </a:rPr>
              <a:t>Mindful Actions</a:t>
            </a:r>
          </a:p>
          <a:p>
            <a:pPr marL="0" indent="0" algn="r">
              <a:buNone/>
            </a:pPr>
            <a:r>
              <a:rPr lang="en-US">
                <a:solidFill>
                  <a:schemeClr val="tx1"/>
                </a:solidFill>
                <a:latin typeface="Gill Sans MT"/>
              </a:rPr>
              <a:t>(Hawn Foundation, 2011)</a:t>
            </a:r>
            <a:endParaRPr lang="en-US">
              <a:solidFill>
                <a:srgbClr val="3D3D3D"/>
              </a:solidFill>
              <a:latin typeface="Gill Sans MT"/>
            </a:endParaRPr>
          </a:p>
        </p:txBody>
      </p:sp>
    </p:spTree>
    <p:extLst>
      <p:ext uri="{BB962C8B-B14F-4D97-AF65-F5344CB8AC3E}">
        <p14:creationId xmlns:p14="http://schemas.microsoft.com/office/powerpoint/2010/main" val="58077431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1368</Words>
  <Application>Microsoft Macintosh PowerPoint</Application>
  <PresentationFormat>Custom</PresentationFormat>
  <Paragraphs>301</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Dividend</vt:lpstr>
      <vt:lpstr>Mind up Intervention </vt:lpstr>
      <vt:lpstr>Outline </vt:lpstr>
      <vt:lpstr>Welcome to Mindup</vt:lpstr>
      <vt:lpstr>Description of the intervention </vt:lpstr>
      <vt:lpstr>DESCRIPTION OF THE INTERVENTION</vt:lpstr>
      <vt:lpstr>DESCRIPTION OF THE INTERVENTION: The Core practice</vt:lpstr>
      <vt:lpstr>Theoretical Basis</vt:lpstr>
      <vt:lpstr>The Rationale</vt:lpstr>
      <vt:lpstr>Pillars</vt:lpstr>
      <vt:lpstr>Factors affecting change</vt:lpstr>
      <vt:lpstr>APPLICATION – MINDFUL LISTENING (LESSON 4)</vt:lpstr>
      <vt:lpstr>APPLICATION – MINDFUL LISTENING (LESSON 4)</vt:lpstr>
      <vt:lpstr>APPLICATION – MINDFUL LISTENING (LESSON 4)</vt:lpstr>
      <vt:lpstr>APPLICATION – MINDFUL LISTENING (LESSON 4)</vt:lpstr>
      <vt:lpstr>APPLICATION – MINDFUL LISTENING (LESSON 4)</vt:lpstr>
      <vt:lpstr>APPLICATION – MINDFUL LISTENING (LESSON 4)</vt:lpstr>
      <vt:lpstr>APPLICATION – MINDFUL LISTENING (LESSON 4)</vt:lpstr>
      <vt:lpstr>Review of the research basis – Mindfulness </vt:lpstr>
      <vt:lpstr>Review of the research basis - SEL</vt:lpstr>
      <vt:lpstr>Review of the research basis - mindup</vt:lpstr>
      <vt:lpstr>REVIEW OF THE RESEARCH BASIS - MINDUP results</vt:lpstr>
      <vt:lpstr>Evidence Based INterventions</vt:lpstr>
      <vt:lpstr>MIND UP Intervention: CritiCAL ANALYSIS</vt:lpstr>
      <vt:lpstr>MIND UP Intervention: CritiCAL ANALYSIS</vt:lpstr>
      <vt:lpstr>MIND UP Intervention: CritiCAL ANALYSIS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up Intervention </dc:title>
  <cp:lastModifiedBy>Lianne Vroom</cp:lastModifiedBy>
  <cp:revision>1</cp:revision>
  <dcterms:modified xsi:type="dcterms:W3CDTF">2017-03-21T00:36:16Z</dcterms:modified>
</cp:coreProperties>
</file>