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81" r:id="rId3"/>
    <p:sldId id="268" r:id="rId4"/>
    <p:sldId id="272" r:id="rId5"/>
    <p:sldId id="269" r:id="rId6"/>
    <p:sldId id="279" r:id="rId7"/>
    <p:sldId id="270" r:id="rId8"/>
    <p:sldId id="280" r:id="rId9"/>
    <p:sldId id="285" r:id="rId10"/>
    <p:sldId id="271" r:id="rId11"/>
    <p:sldId id="273" r:id="rId12"/>
    <p:sldId id="274" r:id="rId13"/>
    <p:sldId id="275" r:id="rId14"/>
    <p:sldId id="282" r:id="rId15"/>
    <p:sldId id="276" r:id="rId16"/>
    <p:sldId id="28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6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287162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2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68667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2262502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0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74832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3327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62502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6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sentation background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832" y="265103"/>
            <a:ext cx="5945387" cy="88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Micro-Credentialing: Digital Badges in </a:t>
            </a:r>
            <a:br>
              <a:rPr lang="en-US" dirty="0" smtClean="0"/>
            </a:br>
            <a:r>
              <a:rPr lang="en-US" dirty="0" smtClean="0"/>
              <a:t>Faculty Professional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BF5A-C0D9-D841-928A-5363080F9DBE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7601-EA6F-1F4A-83C8-AA1E3B56B8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red badge-0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929" y="317815"/>
            <a:ext cx="657847" cy="779591"/>
          </a:xfrm>
          <a:prstGeom prst="rect">
            <a:avLst/>
          </a:prstGeom>
        </p:spPr>
      </p:pic>
      <p:pic>
        <p:nvPicPr>
          <p:cNvPr id="16" name="Picture 15" descr="UC-vert-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" y="109476"/>
            <a:ext cx="1434016" cy="11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adges.ucalgary.c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dyjur@ucalgary.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Micro-Credentialing: Digital Badges in Faculty Professional Development</a:t>
            </a:r>
            <a:endParaRPr lang="en-US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040928"/>
            <a:ext cx="6400800" cy="89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Lin Yu, Patti </a:t>
            </a:r>
            <a:r>
              <a:rPr lang="en-US" sz="2400" dirty="0" err="1" smtClean="0"/>
              <a:t>Dyjur</a:t>
            </a:r>
            <a:r>
              <a:rPr lang="en-US" sz="2400" dirty="0" smtClean="0"/>
              <a:t>, Joni Miltenburg, Kevin Saito</a:t>
            </a:r>
          </a:p>
          <a:p>
            <a:pPr marL="0" indent="0">
              <a:buNone/>
            </a:pPr>
            <a:r>
              <a:rPr lang="en-US" sz="2000" b="1" dirty="0" smtClean="0"/>
              <a:t>Taylor Institute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688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Badges at other institutions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Purdue University</a:t>
            </a:r>
          </a:p>
          <a:p>
            <a:pPr lvl="1"/>
            <a:r>
              <a:rPr lang="en-US" dirty="0" smtClean="0"/>
              <a:t> Passport program</a:t>
            </a:r>
          </a:p>
          <a:p>
            <a:r>
              <a:rPr lang="en-US" dirty="0" smtClean="0"/>
              <a:t>Indiana University</a:t>
            </a:r>
          </a:p>
          <a:p>
            <a:pPr lvl="1"/>
            <a:r>
              <a:rPr lang="en-US" dirty="0" smtClean="0"/>
              <a:t>Learning technologies</a:t>
            </a:r>
          </a:p>
          <a:p>
            <a:r>
              <a:rPr lang="en-US" dirty="0" smtClean="0"/>
              <a:t>Texas Wesleyan</a:t>
            </a:r>
          </a:p>
          <a:p>
            <a:pPr lvl="1"/>
            <a:r>
              <a:rPr lang="en-US" dirty="0" smtClean="0"/>
              <a:t>Points leaderboard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  <p:pic>
        <p:nvPicPr>
          <p:cNvPr id="1027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7741" t="13773" r="11055" b="25121"/>
          <a:stretch>
            <a:fillRect/>
          </a:stretch>
        </p:blipFill>
        <p:spPr bwMode="auto">
          <a:xfrm>
            <a:off x="1061985" y="2105891"/>
            <a:ext cx="7077068" cy="38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1985" y="1265382"/>
            <a:ext cx="3741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UCalgary Badges Site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152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732" y="1821190"/>
            <a:ext cx="4126485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Create an account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UCalgary Badges memb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2" y="2759318"/>
            <a:ext cx="2587575" cy="2587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20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Badges study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/>
              <a:t>Purpose of the study:</a:t>
            </a:r>
          </a:p>
          <a:p>
            <a:r>
              <a:rPr lang="en-US" dirty="0" smtClean="0"/>
              <a:t>Perceptions of digital badges</a:t>
            </a:r>
          </a:p>
          <a:p>
            <a:pPr lvl="1"/>
            <a:r>
              <a:rPr lang="en-US" dirty="0" smtClean="0"/>
              <a:t>Motivating? Credible? </a:t>
            </a:r>
          </a:p>
          <a:p>
            <a:r>
              <a:rPr lang="en-US" dirty="0" smtClean="0"/>
              <a:t>How they are being used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9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Badges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Design-based research </a:t>
            </a:r>
          </a:p>
          <a:p>
            <a:pPr lvl="1"/>
            <a:r>
              <a:rPr lang="en-US" dirty="0" smtClean="0"/>
              <a:t>Allow us to make improvements to the initiative</a:t>
            </a:r>
          </a:p>
          <a:p>
            <a:r>
              <a:rPr lang="en-US" dirty="0" smtClean="0"/>
              <a:t>Mixed methods: survey, interviews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3647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could you incorporate badges into your teaching or professional development context?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81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4000" b="1" dirty="0" smtClean="0"/>
              <a:t>Questions and Comments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Contact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3647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Patti Dyjur, </a:t>
            </a:r>
            <a:r>
              <a:rPr lang="en-US" dirty="0" smtClean="0">
                <a:hlinkClick r:id="rId2"/>
              </a:rPr>
              <a:t>pdyjur@ucalgary.ca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22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264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63647" y="2187326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CA" sz="1600" dirty="0" err="1" smtClean="0"/>
              <a:t>Abramovich</a:t>
            </a:r>
            <a:r>
              <a:rPr lang="en-CA" sz="1600" dirty="0" smtClean="0"/>
              <a:t>, S., </a:t>
            </a:r>
            <a:r>
              <a:rPr lang="en-CA" sz="1600" dirty="0" err="1" smtClean="0"/>
              <a:t>Schunn</a:t>
            </a:r>
            <a:r>
              <a:rPr lang="en-CA" sz="1600" dirty="0" smtClean="0"/>
              <a:t>, C., &amp; Higashi, R. (2013). Are badges useful in education? It depends upon the type of badge and the expertise of learner. </a:t>
            </a:r>
            <a:r>
              <a:rPr lang="en-CA" sz="1600" i="1" dirty="0" smtClean="0"/>
              <a:t>Education Technology Research and Development, </a:t>
            </a:r>
            <a:r>
              <a:rPr lang="en-CA" sz="1600" dirty="0" smtClean="0"/>
              <a:t>61: 217-232.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/>
              <a:t>Bowen</a:t>
            </a:r>
            <a:r>
              <a:rPr lang="en-CA" sz="1600" dirty="0"/>
              <a:t>, K. &amp; Thomas A. (2014). Badges: A common currency for learning. </a:t>
            </a:r>
            <a:r>
              <a:rPr lang="en-CA" sz="1600" i="1" dirty="0"/>
              <a:t>Change: The Magazine of Higher Learning, 46</a:t>
            </a:r>
            <a:r>
              <a:rPr lang="en-CA" sz="1600" dirty="0"/>
              <a:t>(1), 21-25</a:t>
            </a:r>
            <a:r>
              <a:rPr lang="en-CA" sz="160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/>
              <a:t>EDUCAUSE. (2012). </a:t>
            </a:r>
            <a:r>
              <a:rPr lang="en-CA" sz="1600" i="1" dirty="0" smtClean="0"/>
              <a:t>7 things you should know about badges.</a:t>
            </a:r>
            <a:r>
              <a:rPr lang="en-CA" sz="1600" dirty="0" smtClean="0"/>
              <a:t> Retrieved from http://www.educause.edu/library/resources/7-things-you-should-know-about-badges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/>
              <a:t>EDUCAUSE Review. (2013). </a:t>
            </a:r>
            <a:r>
              <a:rPr lang="en-CA" sz="1600" i="1" dirty="0" smtClean="0"/>
              <a:t>Digital badges for professional development.</a:t>
            </a:r>
            <a:r>
              <a:rPr lang="en-CA" sz="1600" dirty="0" smtClean="0"/>
              <a:t> Retrieved from http://www.educause.edu/ero/article/digital-badges-professional-development    </a:t>
            </a:r>
            <a:endParaRPr lang="en-CA" sz="1600" dirty="0"/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err="1"/>
              <a:t>Gamrat</a:t>
            </a:r>
            <a:r>
              <a:rPr lang="en-CA" sz="1600" dirty="0"/>
              <a:t>, C., Zimmerman, H. T., </a:t>
            </a:r>
            <a:r>
              <a:rPr lang="en-CA" sz="1600" dirty="0" err="1"/>
              <a:t>Dudek</a:t>
            </a:r>
            <a:r>
              <a:rPr lang="en-CA" sz="1600" dirty="0"/>
              <a:t>, J., &amp; Peck, K. (2014). Personalized workplace learning: An exploratory study on digital badging within a teacher professional development program. </a:t>
            </a:r>
            <a:r>
              <a:rPr lang="en-CA" sz="1600" i="1" dirty="0"/>
              <a:t>British Journal of Educational Technology, 45</a:t>
            </a:r>
            <a:r>
              <a:rPr lang="en-CA" sz="1600" dirty="0"/>
              <a:t>(6), 1136-1148</a:t>
            </a:r>
            <a:r>
              <a:rPr lang="en-CA" sz="1600" dirty="0" smtClean="0"/>
              <a:t>.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/>
              <a:t>Hart, M. (2015). </a:t>
            </a:r>
            <a:r>
              <a:rPr lang="en-CA" sz="1600" i="1" dirty="0"/>
              <a:t>Badges: A new measure of professional development.</a:t>
            </a:r>
            <a:r>
              <a:rPr lang="en-CA" sz="1600" dirty="0"/>
              <a:t> Retrieved from http://</a:t>
            </a:r>
            <a:r>
              <a:rPr lang="en-CA" sz="1600" dirty="0" smtClean="0"/>
              <a:t>campustechnology.com/Articles/2015/01/14/Badges-A-New-Measure-of-Professional-Development.aspx?Page=2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/>
              <a:t>Presant, D. (2015). </a:t>
            </a:r>
            <a:r>
              <a:rPr lang="en-CA" sz="1600" i="1" dirty="0" smtClean="0"/>
              <a:t>Open badges… more than gamification or gold stars. </a:t>
            </a:r>
            <a:r>
              <a:rPr lang="en-CA" sz="1600" dirty="0" smtClean="0"/>
              <a:t>Presentation made at Educational Developer Caucus, February 13, 2015. </a:t>
            </a:r>
          </a:p>
          <a:p>
            <a:pPr marL="0" indent="0">
              <a:buNone/>
            </a:pPr>
            <a:endParaRPr lang="en-CA" sz="1600" b="1" dirty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53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By the end of the session, you should be able to:</a:t>
            </a:r>
          </a:p>
          <a:p>
            <a:r>
              <a:rPr lang="en-US" dirty="0" smtClean="0"/>
              <a:t>Describe what digital badges are</a:t>
            </a:r>
          </a:p>
          <a:p>
            <a:r>
              <a:rPr lang="en-US" dirty="0" smtClean="0"/>
              <a:t>Summarize how micro-credentialing can contribute to ongoing professional development</a:t>
            </a:r>
          </a:p>
          <a:p>
            <a:r>
              <a:rPr lang="en-US" dirty="0" smtClean="0"/>
              <a:t>Create an account on the </a:t>
            </a:r>
            <a:r>
              <a:rPr lang="en-US" dirty="0" err="1" smtClean="0"/>
              <a:t>UCalgary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adges platform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are badges?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Digital icons representing skills and achievements </a:t>
            </a:r>
          </a:p>
          <a:p>
            <a:r>
              <a:rPr lang="en-US" dirty="0" smtClean="0"/>
              <a:t>Contain embedded metadata – information about when, where and how they were earned</a:t>
            </a:r>
          </a:p>
          <a:p>
            <a:r>
              <a:rPr lang="en-US" dirty="0" smtClean="0"/>
              <a:t>Visual record of an achievement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24949" y="5874266"/>
            <a:ext cx="19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(EDUCAUSE,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732" y="1756720"/>
            <a:ext cx="7991068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Examples of badges: UCalgary Badges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ference presenter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27" y="2686251"/>
            <a:ext cx="2572512" cy="3194304"/>
          </a:xfrm>
          <a:prstGeom prst="rect">
            <a:avLst/>
          </a:prstGeom>
        </p:spPr>
      </p:pic>
      <p:pic>
        <p:nvPicPr>
          <p:cNvPr id="7" name="Picture 6" descr="Course design v02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14" y="2760205"/>
            <a:ext cx="2409113" cy="2991410"/>
          </a:xfrm>
          <a:prstGeom prst="rect">
            <a:avLst/>
          </a:prstGeom>
        </p:spPr>
      </p:pic>
      <p:pic>
        <p:nvPicPr>
          <p:cNvPr id="8" name="Picture 7" descr="Teaching online badge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9" y="2760205"/>
            <a:ext cx="2476610" cy="307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70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is micro-credentialing?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way to recognize competencies or skills at a more granular level</a:t>
            </a:r>
          </a:p>
          <a:p>
            <a:r>
              <a:rPr lang="en-US" dirty="0" smtClean="0"/>
              <a:t>Allows people to document professional development</a:t>
            </a:r>
          </a:p>
          <a:p>
            <a:r>
              <a:rPr lang="en-US" dirty="0" smtClean="0"/>
              <a:t>Allows more flexibility in selecting learning experiences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19055" y="5874266"/>
            <a:ext cx="19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(EDUCAUSE,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68945"/>
          <a:ext cx="8229600" cy="2926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Micro-credentialing</a:t>
                      </a:r>
                      <a:r>
                        <a:rPr lang="en-US" sz="2800" baseline="0" dirty="0" smtClean="0"/>
                        <a:t> acknowledges: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Micro-credentialing is not based on: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Meeting a set of criteria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Attendance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</a:t>
                      </a:r>
                      <a:r>
                        <a:rPr lang="en-US" sz="2800" baseline="0" dirty="0" smtClean="0"/>
                        <a:t> achievement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Participation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Acquiring a skill or competency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hours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4654" y="5689600"/>
            <a:ext cx="423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(Bowen &amp; Thomas, 2014; EDUCAUSE,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720"/>
            <a:ext cx="8229600" cy="74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Potential benefits of badges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580593"/>
            <a:ext cx="8229600" cy="372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Learner motivation</a:t>
            </a:r>
          </a:p>
          <a:p>
            <a:pPr lvl="1"/>
            <a:r>
              <a:rPr lang="en-US" dirty="0" smtClean="0"/>
              <a:t>Small reward for learning goals</a:t>
            </a:r>
          </a:p>
          <a:p>
            <a:r>
              <a:rPr lang="en-US" dirty="0" smtClean="0"/>
              <a:t>Documenting accomplishments</a:t>
            </a:r>
          </a:p>
          <a:p>
            <a:pPr lvl="1"/>
            <a:r>
              <a:rPr lang="en-US" dirty="0" smtClean="0"/>
              <a:t>Flexible recognition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9027" y="6361537"/>
            <a:ext cx="375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Taylor Institute for Teaching and Learning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466109" y="5320268"/>
            <a:ext cx="37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Abramovich</a:t>
            </a:r>
            <a:r>
              <a:rPr lang="en-US" dirty="0" smtClean="0"/>
              <a:t>, </a:t>
            </a:r>
            <a:r>
              <a:rPr lang="en-US" dirty="0" err="1" smtClean="0"/>
              <a:t>Schunn</a:t>
            </a:r>
            <a:r>
              <a:rPr lang="en-US" dirty="0" smtClean="0"/>
              <a:t> &amp; Higashi,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Benefits of Badges for Professional Development</a:t>
            </a:r>
          </a:p>
          <a:p>
            <a:r>
              <a:rPr lang="en-US" dirty="0" smtClean="0"/>
              <a:t>Identify a personal learning pathway</a:t>
            </a:r>
          </a:p>
          <a:p>
            <a:r>
              <a:rPr lang="en-US" dirty="0" smtClean="0"/>
              <a:t>Acknowledge non-credit learning opportunities</a:t>
            </a:r>
          </a:p>
          <a:p>
            <a:r>
              <a:rPr lang="en-US" dirty="0" smtClean="0"/>
              <a:t>Document, display and share accomplishments digitally</a:t>
            </a:r>
          </a:p>
          <a:p>
            <a:r>
              <a:rPr lang="en-US" dirty="0" smtClean="0"/>
              <a:t>Combine with a portfolio to give a fuller representation of learning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3309" y="6058932"/>
            <a:ext cx="598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Gamrat</a:t>
            </a:r>
            <a:r>
              <a:rPr lang="en-US" dirty="0" smtClean="0"/>
              <a:t>, Zimmerman, </a:t>
            </a:r>
            <a:r>
              <a:rPr lang="en-US" dirty="0" err="1" smtClean="0"/>
              <a:t>Dudek</a:t>
            </a:r>
            <a:r>
              <a:rPr lang="en-US" dirty="0" smtClean="0"/>
              <a:t> &amp; Peck, 2014; EDUCAUSE, 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Possible uses for micro-credentialing in professional learning development: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47891"/>
              </p:ext>
            </p:extLst>
          </p:nvPr>
        </p:nvGraphicFramePr>
        <p:xfrm>
          <a:off x="627962" y="2531738"/>
          <a:ext cx="7586092" cy="3979231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793046"/>
                <a:gridCol w="3793046"/>
              </a:tblGrid>
              <a:tr h="39792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Workplace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Formative feedback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Awards and achievements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Memberships and affiliations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Communities of practice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Volunteer activities</a:t>
                      </a:r>
                    </a:p>
                    <a:p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Continuing 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Workshops, seminars, e-learning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Team building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Conferences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“Hard” credentials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                                 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Persant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, 2015)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6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641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Calgary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Miltenburg</dc:creator>
  <cp:lastModifiedBy>Joni Miltenburg</cp:lastModifiedBy>
  <cp:revision>47</cp:revision>
  <dcterms:created xsi:type="dcterms:W3CDTF">2015-04-23T15:44:19Z</dcterms:created>
  <dcterms:modified xsi:type="dcterms:W3CDTF">2015-10-14T20:04:25Z</dcterms:modified>
</cp:coreProperties>
</file>